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60"/>
  </p:notesMasterIdLst>
  <p:sldIdLst>
    <p:sldId id="264" r:id="rId2"/>
    <p:sldId id="265" r:id="rId3"/>
    <p:sldId id="266" r:id="rId4"/>
    <p:sldId id="272" r:id="rId5"/>
    <p:sldId id="273" r:id="rId6"/>
    <p:sldId id="274" r:id="rId7"/>
    <p:sldId id="275" r:id="rId8"/>
    <p:sldId id="299" r:id="rId9"/>
    <p:sldId id="277" r:id="rId10"/>
    <p:sldId id="300" r:id="rId11"/>
    <p:sldId id="278" r:id="rId12"/>
    <p:sldId id="279" r:id="rId13"/>
    <p:sldId id="301" r:id="rId14"/>
    <p:sldId id="281" r:id="rId15"/>
    <p:sldId id="303" r:id="rId16"/>
    <p:sldId id="302" r:id="rId17"/>
    <p:sldId id="304" r:id="rId18"/>
    <p:sldId id="267" r:id="rId19"/>
    <p:sldId id="305" r:id="rId20"/>
    <p:sldId id="306" r:id="rId21"/>
    <p:sldId id="307" r:id="rId22"/>
    <p:sldId id="308" r:id="rId23"/>
    <p:sldId id="309" r:id="rId24"/>
    <p:sldId id="310" r:id="rId25"/>
    <p:sldId id="311" r:id="rId26"/>
    <p:sldId id="312" r:id="rId27"/>
    <p:sldId id="313" r:id="rId28"/>
    <p:sldId id="314" r:id="rId29"/>
    <p:sldId id="315" r:id="rId30"/>
    <p:sldId id="268" r:id="rId31"/>
    <p:sldId id="283" r:id="rId32"/>
    <p:sldId id="285" r:id="rId33"/>
    <p:sldId id="286" r:id="rId34"/>
    <p:sldId id="290" r:id="rId35"/>
    <p:sldId id="287" r:id="rId36"/>
    <p:sldId id="289" r:id="rId37"/>
    <p:sldId id="284" r:id="rId38"/>
    <p:sldId id="291" r:id="rId39"/>
    <p:sldId id="292" r:id="rId40"/>
    <p:sldId id="294" r:id="rId41"/>
    <p:sldId id="293" r:id="rId42"/>
    <p:sldId id="295" r:id="rId43"/>
    <p:sldId id="296" r:id="rId44"/>
    <p:sldId id="297" r:id="rId45"/>
    <p:sldId id="317" r:id="rId46"/>
    <p:sldId id="316" r:id="rId47"/>
    <p:sldId id="298" r:id="rId48"/>
    <p:sldId id="318" r:id="rId49"/>
    <p:sldId id="269" r:id="rId50"/>
    <p:sldId id="319" r:id="rId51"/>
    <p:sldId id="320" r:id="rId52"/>
    <p:sldId id="321" r:id="rId53"/>
    <p:sldId id="322" r:id="rId54"/>
    <p:sldId id="323" r:id="rId55"/>
    <p:sldId id="324" r:id="rId56"/>
    <p:sldId id="325" r:id="rId57"/>
    <p:sldId id="270" r:id="rId58"/>
    <p:sldId id="271"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9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6" d="100"/>
          <a:sy n="66" d="100"/>
        </p:scale>
        <p:origin x="66" y="672"/>
      </p:cViewPr>
      <p:guideLst>
        <p:guide orient="horz" pos="2137"/>
        <p:guide pos="29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D97DB-9788-4784-BE32-DBB9595C7952}"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5A0D7-58CE-461C-979B-1D527136772F}" type="slidenum">
              <a:rPr lang="zh-CN" altLang="en-US" smtClean="0"/>
              <a:t>‹#›</a:t>
            </a:fld>
            <a:endParaRPr lang="zh-CN" altLang="en-US"/>
          </a:p>
        </p:txBody>
      </p:sp>
    </p:spTree>
    <p:extLst>
      <p:ext uri="{BB962C8B-B14F-4D97-AF65-F5344CB8AC3E}">
        <p14:creationId xmlns:p14="http://schemas.microsoft.com/office/powerpoint/2010/main" val="1032263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D7F4EA5D-075C-4FB4-BFAA-885D88E6E49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D4A965-2C2B-4233-B588-25079E3BF78D}" type="datetime1">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2019/10/30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3" name="Rectangle 7">
            <a:extLst>
              <a:ext uri="{FF2B5EF4-FFF2-40B4-BE49-F238E27FC236}">
                <a16:creationId xmlns:a16="http://schemas.microsoft.com/office/drawing/2014/main" id="{AB4B416D-367B-4D51-86AE-AB23737FE9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B624AF-3A23-44BE-8672-81F2C4100D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4" name="Rectangle 2">
            <a:extLst>
              <a:ext uri="{FF2B5EF4-FFF2-40B4-BE49-F238E27FC236}">
                <a16:creationId xmlns:a16="http://schemas.microsoft.com/office/drawing/2014/main" id="{461AFAC7-9D47-48D1-9020-52AD4D43757E}"/>
              </a:ext>
            </a:extLst>
          </p:cNvPr>
          <p:cNvSpPr>
            <a:spLocks noGrp="1" noRot="1" noChangeAspect="1" noChangeArrowheads="1" noTextEdit="1"/>
          </p:cNvSpPr>
          <p:nvPr>
            <p:ph type="sldImg"/>
          </p:nvPr>
        </p:nvSpPr>
        <p:spPr>
          <a:ln cap="flat"/>
        </p:spPr>
      </p:sp>
      <p:sp>
        <p:nvSpPr>
          <p:cNvPr id="20485" name="Rectangle 3">
            <a:extLst>
              <a:ext uri="{FF2B5EF4-FFF2-40B4-BE49-F238E27FC236}">
                <a16:creationId xmlns:a16="http://schemas.microsoft.com/office/drawing/2014/main" id="{B98D6822-D143-4356-811A-8E1D52825A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extLst>
      <p:ext uri="{BB962C8B-B14F-4D97-AF65-F5344CB8AC3E}">
        <p14:creationId xmlns:p14="http://schemas.microsoft.com/office/powerpoint/2010/main" val="345519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cxnSp>
        <p:nvCxnSpPr>
          <p:cNvPr id="2" name="Connecteur droit 15">
            <a:extLst>
              <a:ext uri="{FF2B5EF4-FFF2-40B4-BE49-F238E27FC236}">
                <a16:creationId xmlns:a16="http://schemas.microsoft.com/office/drawing/2014/main" id="{C6A64FF8-40C1-46E0-BF41-9C5822F0A4E4}"/>
              </a:ext>
            </a:extLst>
          </p:cNvPr>
          <p:cNvCxnSpPr/>
          <p:nvPr userDrawn="1"/>
        </p:nvCxnSpPr>
        <p:spPr>
          <a:xfrm>
            <a:off x="0" y="638175"/>
            <a:ext cx="9144000" cy="0"/>
          </a:xfrm>
          <a:prstGeom prst="line">
            <a:avLst/>
          </a:prstGeom>
          <a:ln w="12700">
            <a:solidFill>
              <a:srgbClr val="000000">
                <a:alpha val="27059"/>
              </a:srgbClr>
            </a:solidFill>
          </a:ln>
        </p:spPr>
        <p:style>
          <a:lnRef idx="1">
            <a:schemeClr val="accent1"/>
          </a:lnRef>
          <a:fillRef idx="0">
            <a:schemeClr val="accent1"/>
          </a:fillRef>
          <a:effectRef idx="0">
            <a:schemeClr val="accent1"/>
          </a:effectRef>
          <a:fontRef idx="minor">
            <a:schemeClr val="tx1"/>
          </a:fontRef>
        </p:style>
      </p:cxnSp>
      <p:cxnSp>
        <p:nvCxnSpPr>
          <p:cNvPr id="3" name="Connecteur droit 18">
            <a:extLst>
              <a:ext uri="{FF2B5EF4-FFF2-40B4-BE49-F238E27FC236}">
                <a16:creationId xmlns:a16="http://schemas.microsoft.com/office/drawing/2014/main" id="{3FCAB2CD-1108-402F-83F0-FC6908967B8A}"/>
              </a:ext>
            </a:extLst>
          </p:cNvPr>
          <p:cNvCxnSpPr/>
          <p:nvPr userDrawn="1"/>
        </p:nvCxnSpPr>
        <p:spPr>
          <a:xfrm>
            <a:off x="0" y="6597650"/>
            <a:ext cx="9144000" cy="0"/>
          </a:xfrm>
          <a:prstGeom prst="line">
            <a:avLst/>
          </a:prstGeom>
          <a:ln w="12700">
            <a:solidFill>
              <a:srgbClr val="000000">
                <a:alpha val="27059"/>
              </a:srgbClr>
            </a:solidFill>
          </a:ln>
        </p:spPr>
        <p:style>
          <a:lnRef idx="1">
            <a:schemeClr val="accent1"/>
          </a:lnRef>
          <a:fillRef idx="0">
            <a:schemeClr val="accent1"/>
          </a:fillRef>
          <a:effectRef idx="0">
            <a:schemeClr val="accent1"/>
          </a:effectRef>
          <a:fontRef idx="minor">
            <a:schemeClr val="tx1"/>
          </a:fontRef>
        </p:style>
      </p:cxnSp>
      <p:pic>
        <p:nvPicPr>
          <p:cNvPr id="4" name="图片 10">
            <a:extLst>
              <a:ext uri="{FF2B5EF4-FFF2-40B4-BE49-F238E27FC236}">
                <a16:creationId xmlns:a16="http://schemas.microsoft.com/office/drawing/2014/main" id="{3F1DAC38-B7F6-43AE-90F6-4C6B55E30C76}"/>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539750" y="34925"/>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6">
            <a:extLst>
              <a:ext uri="{FF2B5EF4-FFF2-40B4-BE49-F238E27FC236}">
                <a16:creationId xmlns:a16="http://schemas.microsoft.com/office/drawing/2014/main" id="{DC4E9B51-E512-4E8E-8117-9B1DC3054421}"/>
              </a:ext>
            </a:extLst>
          </p:cNvPr>
          <p:cNvSpPr txBox="1">
            <a:spLocks noChangeArrowheads="1"/>
          </p:cNvSpPr>
          <p:nvPr userDrawn="1"/>
        </p:nvSpPr>
        <p:spPr bwMode="auto">
          <a:xfrm>
            <a:off x="5651500" y="46038"/>
            <a:ext cx="3492500" cy="554037"/>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ts val="600"/>
              </a:spcBef>
            </a:pPr>
            <a:r>
              <a:rPr lang="en-US" altLang="zh-CN">
                <a:solidFill>
                  <a:srgbClr val="0070C0"/>
                </a:solidFill>
                <a:latin typeface="Calibri" panose="020F0502020204030204" pitchFamily="34" charset="0"/>
                <a:cs typeface="Arial" panose="020B0604020202020204" pitchFamily="34" charset="0"/>
              </a:rPr>
              <a:t>North Minzu University</a:t>
            </a:r>
            <a:endParaRPr lang="en-US" altLang="zh-CN" sz="1600">
              <a:solidFill>
                <a:srgbClr val="0070C0"/>
              </a:solidFill>
              <a:latin typeface="Calibri" panose="020F0502020204030204" pitchFamily="34" charset="0"/>
              <a:cs typeface="Arial" panose="020B0604020202020204" pitchFamily="34" charset="0"/>
            </a:endParaRPr>
          </a:p>
          <a:p>
            <a:pPr algn="ctr" eaLnBrk="1" hangingPunct="1"/>
            <a:r>
              <a:rPr lang="en-US" altLang="zh-CN" sz="1200" i="1">
                <a:solidFill>
                  <a:srgbClr val="0070C0"/>
                </a:solidFill>
                <a:latin typeface="Calibri" panose="020F0502020204030204" pitchFamily="34" charset="0"/>
                <a:cs typeface="Arial" panose="020B0604020202020204" pitchFamily="34" charset="0"/>
              </a:rPr>
              <a:t>School of Computer Science and Engineering</a:t>
            </a:r>
            <a:endParaRPr lang="en-US" altLang="zh-CN" sz="1400" i="1">
              <a:solidFill>
                <a:srgbClr val="0070C0"/>
              </a:solidFill>
              <a:latin typeface="Calibri" panose="020F0502020204030204" pitchFamily="34" charset="0"/>
              <a:cs typeface="Arial" panose="020B0604020202020204" pitchFamily="34" charset="0"/>
            </a:endParaRPr>
          </a:p>
        </p:txBody>
      </p:sp>
      <p:sp>
        <p:nvSpPr>
          <p:cNvPr id="6" name="Rectangle 1031">
            <a:extLst>
              <a:ext uri="{FF2B5EF4-FFF2-40B4-BE49-F238E27FC236}">
                <a16:creationId xmlns:a16="http://schemas.microsoft.com/office/drawing/2014/main" id="{6A04376D-CA7A-43DA-968D-C1447F2174EC}"/>
              </a:ext>
            </a:extLst>
          </p:cNvPr>
          <p:cNvSpPr>
            <a:spLocks noGrp="1" noChangeArrowheads="1"/>
          </p:cNvSpPr>
          <p:nvPr>
            <p:ph type="ftr" sz="quarter" idx="10"/>
          </p:nvPr>
        </p:nvSpPr>
        <p:spPr>
          <a:xfrm>
            <a:off x="2940050" y="6604000"/>
            <a:ext cx="3257550" cy="304800"/>
          </a:xfrm>
        </p:spPr>
        <p:txBody>
          <a:bodyPr/>
          <a:lstStyle>
            <a:lvl1pPr>
              <a:defRPr sz="1100" i="1">
                <a:solidFill>
                  <a:schemeClr val="bg1">
                    <a:lumMod val="50000"/>
                  </a:schemeClr>
                </a:solidFill>
                <a:latin typeface="Calibri" panose="020F0502020204030204" pitchFamily="34" charset="0"/>
              </a:defRPr>
            </a:lvl1pPr>
          </a:lstStyle>
          <a:p>
            <a:pPr>
              <a:defRPr/>
            </a:pPr>
            <a:r>
              <a:rPr lang="en-US" altLang="zh-CN"/>
              <a:t>HTML5 Technology</a:t>
            </a:r>
          </a:p>
        </p:txBody>
      </p:sp>
      <p:sp>
        <p:nvSpPr>
          <p:cNvPr id="7" name="灯片编号占位符 1">
            <a:extLst>
              <a:ext uri="{FF2B5EF4-FFF2-40B4-BE49-F238E27FC236}">
                <a16:creationId xmlns:a16="http://schemas.microsoft.com/office/drawing/2014/main" id="{F9AD068F-68BE-4413-A1DE-8DECD21C4377}"/>
              </a:ext>
            </a:extLst>
          </p:cNvPr>
          <p:cNvSpPr>
            <a:spLocks noGrp="1"/>
          </p:cNvSpPr>
          <p:nvPr>
            <p:ph type="sldNum" sz="quarter" idx="11"/>
          </p:nvPr>
        </p:nvSpPr>
        <p:spPr/>
        <p:txBody>
          <a:bodyPr/>
          <a:lstStyle>
            <a:lvl1pPr>
              <a:defRPr/>
            </a:lvl1pPr>
          </a:lstStyle>
          <a:p>
            <a:fld id="{247C3FA0-3B05-4FA5-8E6F-066DDB10295E}" type="slidenum">
              <a:rPr lang="en-US" altLang="en-US"/>
              <a:pPr/>
              <a:t>‹#›</a:t>
            </a:fld>
            <a:endParaRPr lang="en-US" altLang="en-US"/>
          </a:p>
        </p:txBody>
      </p:sp>
    </p:spTree>
    <p:extLst>
      <p:ext uri="{BB962C8B-B14F-4D97-AF65-F5344CB8AC3E}">
        <p14:creationId xmlns:p14="http://schemas.microsoft.com/office/powerpoint/2010/main" val="393538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836712"/>
            <a:ext cx="8001000" cy="121602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566738" y="2284512"/>
            <a:ext cx="8001000" cy="4267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1">
            <a:extLst>
              <a:ext uri="{FF2B5EF4-FFF2-40B4-BE49-F238E27FC236}">
                <a16:creationId xmlns:a16="http://schemas.microsoft.com/office/drawing/2014/main" id="{449D19A6-CBBF-4080-B5CD-D149636A1BAC}"/>
              </a:ext>
            </a:extLst>
          </p:cNvPr>
          <p:cNvSpPr>
            <a:spLocks noGrp="1" noChangeArrowheads="1"/>
          </p:cNvSpPr>
          <p:nvPr>
            <p:ph type="ftr" sz="quarter" idx="10"/>
          </p:nvPr>
        </p:nvSpPr>
        <p:spPr>
          <a:xfrm>
            <a:off x="2940050" y="6604000"/>
            <a:ext cx="3257550" cy="304800"/>
          </a:xfrm>
        </p:spPr>
        <p:txBody>
          <a:bodyPr/>
          <a:lstStyle>
            <a:lvl1pPr>
              <a:defRPr sz="1100" i="1">
                <a:solidFill>
                  <a:schemeClr val="bg1">
                    <a:lumMod val="50000"/>
                  </a:schemeClr>
                </a:solidFill>
                <a:latin typeface="Calibri" panose="020F0502020204030204" pitchFamily="34" charset="0"/>
              </a:defRPr>
            </a:lvl1pPr>
          </a:lstStyle>
          <a:p>
            <a:pPr>
              <a:defRPr/>
            </a:pPr>
            <a:r>
              <a:rPr lang="en-US" altLang="zh-CN"/>
              <a:t>HTML5 Technology</a:t>
            </a:r>
          </a:p>
        </p:txBody>
      </p:sp>
      <p:sp>
        <p:nvSpPr>
          <p:cNvPr id="5" name="灯片编号占位符 1">
            <a:extLst>
              <a:ext uri="{FF2B5EF4-FFF2-40B4-BE49-F238E27FC236}">
                <a16:creationId xmlns:a16="http://schemas.microsoft.com/office/drawing/2014/main" id="{8A1C32AE-D03C-4AB6-9775-55FDFC2A3E8A}"/>
              </a:ext>
            </a:extLst>
          </p:cNvPr>
          <p:cNvSpPr>
            <a:spLocks noGrp="1"/>
          </p:cNvSpPr>
          <p:nvPr>
            <p:ph type="sldNum" sz="quarter" idx="11"/>
          </p:nvPr>
        </p:nvSpPr>
        <p:spPr/>
        <p:txBody>
          <a:bodyPr/>
          <a:lstStyle>
            <a:lvl1pPr>
              <a:defRPr/>
            </a:lvl1pPr>
          </a:lstStyle>
          <a:p>
            <a:fld id="{079E9EF5-4B49-4815-ADC3-746BDD0FC377}" type="slidenum">
              <a:rPr lang="en-US" altLang="en-US"/>
              <a:pPr/>
              <a:t>‹#›</a:t>
            </a:fld>
            <a:endParaRPr lang="en-US" altLang="en-US"/>
          </a:p>
        </p:txBody>
      </p:sp>
    </p:spTree>
    <p:extLst>
      <p:ext uri="{BB962C8B-B14F-4D97-AF65-F5344CB8AC3E}">
        <p14:creationId xmlns:p14="http://schemas.microsoft.com/office/powerpoint/2010/main" val="119062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1">
            <a:extLst>
              <a:ext uri="{FF2B5EF4-FFF2-40B4-BE49-F238E27FC236}">
                <a16:creationId xmlns:a16="http://schemas.microsoft.com/office/drawing/2014/main" id="{FB3DA4EB-2B87-4751-A796-95D01388A296}"/>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5" name="灯片编号占位符 1">
            <a:extLst>
              <a:ext uri="{FF2B5EF4-FFF2-40B4-BE49-F238E27FC236}">
                <a16:creationId xmlns:a16="http://schemas.microsoft.com/office/drawing/2014/main" id="{81A34FEE-7BB5-48DC-BC62-887D7A3D3D34}"/>
              </a:ext>
            </a:extLst>
          </p:cNvPr>
          <p:cNvSpPr>
            <a:spLocks noGrp="1"/>
          </p:cNvSpPr>
          <p:nvPr>
            <p:ph type="sldNum" sz="quarter" idx="11"/>
          </p:nvPr>
        </p:nvSpPr>
        <p:spPr/>
        <p:txBody>
          <a:bodyPr/>
          <a:lstStyle>
            <a:lvl1pPr>
              <a:defRPr/>
            </a:lvl1pPr>
          </a:lstStyle>
          <a:p>
            <a:fld id="{97BDD80F-9C40-4BC5-9B4B-D7ABBE18CC62}" type="slidenum">
              <a:rPr lang="en-US" altLang="en-US"/>
              <a:pPr/>
              <a:t>‹#›</a:t>
            </a:fld>
            <a:endParaRPr lang="en-US" altLang="en-US"/>
          </a:p>
        </p:txBody>
      </p:sp>
    </p:spTree>
    <p:extLst>
      <p:ext uri="{BB962C8B-B14F-4D97-AF65-F5344CB8AC3E}">
        <p14:creationId xmlns:p14="http://schemas.microsoft.com/office/powerpoint/2010/main" val="84897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836712"/>
            <a:ext cx="8001000" cy="121602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566738" y="2284512"/>
            <a:ext cx="3924300" cy="4267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2284512"/>
            <a:ext cx="3924300" cy="4267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1">
            <a:extLst>
              <a:ext uri="{FF2B5EF4-FFF2-40B4-BE49-F238E27FC236}">
                <a16:creationId xmlns:a16="http://schemas.microsoft.com/office/drawing/2014/main" id="{A8570471-BFA9-4D5F-A729-76095243C38D}"/>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6" name="灯片编号占位符 1">
            <a:extLst>
              <a:ext uri="{FF2B5EF4-FFF2-40B4-BE49-F238E27FC236}">
                <a16:creationId xmlns:a16="http://schemas.microsoft.com/office/drawing/2014/main" id="{50404C16-E142-45CB-AE54-7FFB2F8AD00F}"/>
              </a:ext>
            </a:extLst>
          </p:cNvPr>
          <p:cNvSpPr>
            <a:spLocks noGrp="1"/>
          </p:cNvSpPr>
          <p:nvPr>
            <p:ph type="sldNum" sz="quarter" idx="11"/>
          </p:nvPr>
        </p:nvSpPr>
        <p:spPr/>
        <p:txBody>
          <a:bodyPr/>
          <a:lstStyle>
            <a:lvl1pPr>
              <a:defRPr/>
            </a:lvl1pPr>
          </a:lstStyle>
          <a:p>
            <a:fld id="{FD10FD5F-42E1-47C0-9057-559AE99EDD42}" type="slidenum">
              <a:rPr lang="en-US" altLang="en-US"/>
              <a:pPr/>
              <a:t>‹#›</a:t>
            </a:fld>
            <a:endParaRPr lang="en-US" altLang="en-US"/>
          </a:p>
        </p:txBody>
      </p:sp>
    </p:spTree>
    <p:extLst>
      <p:ext uri="{BB962C8B-B14F-4D97-AF65-F5344CB8AC3E}">
        <p14:creationId xmlns:p14="http://schemas.microsoft.com/office/powerpoint/2010/main" val="225952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6" name="标题 1"/>
          <p:cNvSpPr>
            <a:spLocks noGrp="1"/>
          </p:cNvSpPr>
          <p:nvPr>
            <p:ph type="title"/>
          </p:nvPr>
        </p:nvSpPr>
        <p:spPr>
          <a:xfrm>
            <a:off x="574675" y="836712"/>
            <a:ext cx="8001000" cy="1216025"/>
          </a:xfrm>
          <a:prstGeom prst="rect">
            <a:avLst/>
          </a:prstGeom>
        </p:spPr>
        <p:txBody>
          <a:bodyPr/>
          <a:lstStyle/>
          <a:p>
            <a:r>
              <a:rPr lang="zh-CN" altLang="en-US"/>
              <a:t>单击此处编辑母版标题样式</a:t>
            </a:r>
          </a:p>
        </p:txBody>
      </p:sp>
      <p:sp>
        <p:nvSpPr>
          <p:cNvPr id="3" name="Rectangle 1031">
            <a:extLst>
              <a:ext uri="{FF2B5EF4-FFF2-40B4-BE49-F238E27FC236}">
                <a16:creationId xmlns:a16="http://schemas.microsoft.com/office/drawing/2014/main" id="{6B5EB7E0-1783-4797-971B-3A270FFD4842}"/>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4" name="灯片编号占位符 1">
            <a:extLst>
              <a:ext uri="{FF2B5EF4-FFF2-40B4-BE49-F238E27FC236}">
                <a16:creationId xmlns:a16="http://schemas.microsoft.com/office/drawing/2014/main" id="{EF15ADD7-9980-49AB-94DC-22B62736E1B6}"/>
              </a:ext>
            </a:extLst>
          </p:cNvPr>
          <p:cNvSpPr>
            <a:spLocks noGrp="1"/>
          </p:cNvSpPr>
          <p:nvPr>
            <p:ph type="sldNum" sz="quarter" idx="11"/>
          </p:nvPr>
        </p:nvSpPr>
        <p:spPr/>
        <p:txBody>
          <a:bodyPr/>
          <a:lstStyle>
            <a:lvl1pPr>
              <a:defRPr/>
            </a:lvl1pPr>
          </a:lstStyle>
          <a:p>
            <a:fld id="{0C019BF7-7351-4F3D-B316-0D7A1776835A}" type="slidenum">
              <a:rPr lang="en-US" altLang="en-US"/>
              <a:pPr/>
              <a:t>‹#›</a:t>
            </a:fld>
            <a:endParaRPr lang="en-US" altLang="en-US"/>
          </a:p>
        </p:txBody>
      </p:sp>
    </p:spTree>
    <p:extLst>
      <p:ext uri="{BB962C8B-B14F-4D97-AF65-F5344CB8AC3E}">
        <p14:creationId xmlns:p14="http://schemas.microsoft.com/office/powerpoint/2010/main" val="19669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031">
            <a:extLst>
              <a:ext uri="{FF2B5EF4-FFF2-40B4-BE49-F238E27FC236}">
                <a16:creationId xmlns:a16="http://schemas.microsoft.com/office/drawing/2014/main" id="{C77E36D3-4509-4EE6-8FA8-79469774C5CB}"/>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3" name="灯片编号占位符 1">
            <a:extLst>
              <a:ext uri="{FF2B5EF4-FFF2-40B4-BE49-F238E27FC236}">
                <a16:creationId xmlns:a16="http://schemas.microsoft.com/office/drawing/2014/main" id="{3E2D7F56-9F9F-4749-87E0-3266068CDE56}"/>
              </a:ext>
            </a:extLst>
          </p:cNvPr>
          <p:cNvSpPr>
            <a:spLocks noGrp="1"/>
          </p:cNvSpPr>
          <p:nvPr>
            <p:ph type="sldNum" sz="quarter" idx="11"/>
          </p:nvPr>
        </p:nvSpPr>
        <p:spPr/>
        <p:txBody>
          <a:bodyPr/>
          <a:lstStyle>
            <a:lvl1pPr>
              <a:defRPr/>
            </a:lvl1pPr>
          </a:lstStyle>
          <a:p>
            <a:fld id="{FD20EE0C-48AB-40C3-BB6E-78456A86C212}" type="slidenum">
              <a:rPr lang="en-US" altLang="en-US"/>
              <a:pPr/>
              <a:t>‹#›</a:t>
            </a:fld>
            <a:endParaRPr lang="en-US" altLang="en-US"/>
          </a:p>
        </p:txBody>
      </p:sp>
    </p:spTree>
    <p:extLst>
      <p:ext uri="{BB962C8B-B14F-4D97-AF65-F5344CB8AC3E}">
        <p14:creationId xmlns:p14="http://schemas.microsoft.com/office/powerpoint/2010/main" val="2440845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682391"/>
            <a:ext cx="3008313" cy="1162050"/>
          </a:xfrm>
          <a:prstGeom prst="rect">
            <a:avLst/>
          </a:prstGeo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682391"/>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84444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1">
            <a:extLst>
              <a:ext uri="{FF2B5EF4-FFF2-40B4-BE49-F238E27FC236}">
                <a16:creationId xmlns:a16="http://schemas.microsoft.com/office/drawing/2014/main" id="{DF1BFE6C-AF6A-4083-B3C1-717261602B60}"/>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6" name="灯片编号占位符 1">
            <a:extLst>
              <a:ext uri="{FF2B5EF4-FFF2-40B4-BE49-F238E27FC236}">
                <a16:creationId xmlns:a16="http://schemas.microsoft.com/office/drawing/2014/main" id="{BC86C46D-EF25-4726-9E70-9BE07960788E}"/>
              </a:ext>
            </a:extLst>
          </p:cNvPr>
          <p:cNvSpPr>
            <a:spLocks noGrp="1"/>
          </p:cNvSpPr>
          <p:nvPr>
            <p:ph type="sldNum" sz="quarter" idx="11"/>
          </p:nvPr>
        </p:nvSpPr>
        <p:spPr/>
        <p:txBody>
          <a:bodyPr/>
          <a:lstStyle>
            <a:lvl1pPr>
              <a:defRPr/>
            </a:lvl1pPr>
          </a:lstStyle>
          <a:p>
            <a:fld id="{56E54660-53DC-41C1-BAE7-8240D41DBA8D}" type="slidenum">
              <a:rPr lang="en-US" altLang="en-US"/>
              <a:pPr/>
              <a:t>‹#›</a:t>
            </a:fld>
            <a:endParaRPr lang="en-US" altLang="en-US"/>
          </a:p>
        </p:txBody>
      </p:sp>
    </p:spTree>
    <p:extLst>
      <p:ext uri="{BB962C8B-B14F-4D97-AF65-F5344CB8AC3E}">
        <p14:creationId xmlns:p14="http://schemas.microsoft.com/office/powerpoint/2010/main" val="55999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566738" y="2258144"/>
            <a:ext cx="8001000" cy="42672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标题 1"/>
          <p:cNvSpPr>
            <a:spLocks noGrp="1"/>
          </p:cNvSpPr>
          <p:nvPr>
            <p:ph type="title"/>
          </p:nvPr>
        </p:nvSpPr>
        <p:spPr>
          <a:xfrm>
            <a:off x="574675" y="836712"/>
            <a:ext cx="8001000" cy="1216025"/>
          </a:xfrm>
          <a:prstGeom prst="rect">
            <a:avLst/>
          </a:prstGeom>
        </p:spPr>
        <p:txBody>
          <a:bodyPr/>
          <a:lstStyle/>
          <a:p>
            <a:r>
              <a:rPr lang="zh-CN" altLang="en-US"/>
              <a:t>单击此处编辑母版标题样式</a:t>
            </a:r>
          </a:p>
        </p:txBody>
      </p:sp>
      <p:sp>
        <p:nvSpPr>
          <p:cNvPr id="4" name="Rectangle 1031">
            <a:extLst>
              <a:ext uri="{FF2B5EF4-FFF2-40B4-BE49-F238E27FC236}">
                <a16:creationId xmlns:a16="http://schemas.microsoft.com/office/drawing/2014/main" id="{251D018C-CEFA-47ED-8099-22D0A3745DA1}"/>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5" name="灯片编号占位符 1">
            <a:extLst>
              <a:ext uri="{FF2B5EF4-FFF2-40B4-BE49-F238E27FC236}">
                <a16:creationId xmlns:a16="http://schemas.microsoft.com/office/drawing/2014/main" id="{C55FA8BB-BD58-4443-848D-2DF734A18634}"/>
              </a:ext>
            </a:extLst>
          </p:cNvPr>
          <p:cNvSpPr>
            <a:spLocks noGrp="1"/>
          </p:cNvSpPr>
          <p:nvPr>
            <p:ph type="sldNum" sz="quarter" idx="11"/>
          </p:nvPr>
        </p:nvSpPr>
        <p:spPr/>
        <p:txBody>
          <a:bodyPr/>
          <a:lstStyle>
            <a:lvl1pPr>
              <a:defRPr/>
            </a:lvl1pPr>
          </a:lstStyle>
          <a:p>
            <a:fld id="{D40CECE8-646B-4524-AA8F-AA795FF2CAA6}" type="slidenum">
              <a:rPr lang="en-US" altLang="en-US"/>
              <a:pPr/>
              <a:t>‹#›</a:t>
            </a:fld>
            <a:endParaRPr lang="en-US" altLang="en-US"/>
          </a:p>
        </p:txBody>
      </p:sp>
    </p:spTree>
    <p:extLst>
      <p:ext uri="{BB962C8B-B14F-4D97-AF65-F5344CB8AC3E}">
        <p14:creationId xmlns:p14="http://schemas.microsoft.com/office/powerpoint/2010/main" val="1047773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566738" y="2258144"/>
            <a:ext cx="8001000" cy="4267200"/>
          </a:xfrm>
          <a:prstGeom prst="rect">
            <a:avLst/>
          </a:prstGeom>
        </p:spPr>
        <p:txBody>
          <a:bodyPr/>
          <a:lstStyle/>
          <a:p>
            <a:pPr lvl="0"/>
            <a:endParaRPr lang="zh-CN" altLang="en-US" noProof="0"/>
          </a:p>
        </p:txBody>
      </p:sp>
      <p:sp>
        <p:nvSpPr>
          <p:cNvPr id="8" name="标题 1"/>
          <p:cNvSpPr>
            <a:spLocks noGrp="1"/>
          </p:cNvSpPr>
          <p:nvPr>
            <p:ph type="title"/>
          </p:nvPr>
        </p:nvSpPr>
        <p:spPr>
          <a:xfrm>
            <a:off x="574675" y="836712"/>
            <a:ext cx="8001000" cy="1216025"/>
          </a:xfrm>
          <a:prstGeom prst="rect">
            <a:avLst/>
          </a:prstGeom>
        </p:spPr>
        <p:txBody>
          <a:bodyPr/>
          <a:lstStyle/>
          <a:p>
            <a:r>
              <a:rPr lang="zh-CN" altLang="en-US"/>
              <a:t>单击此处编辑母版标题样式</a:t>
            </a:r>
          </a:p>
        </p:txBody>
      </p:sp>
      <p:sp>
        <p:nvSpPr>
          <p:cNvPr id="4" name="Rectangle 1031">
            <a:extLst>
              <a:ext uri="{FF2B5EF4-FFF2-40B4-BE49-F238E27FC236}">
                <a16:creationId xmlns:a16="http://schemas.microsoft.com/office/drawing/2014/main" id="{2AF30C2A-DA3E-4755-9731-43E2B0F07A5F}"/>
              </a:ext>
            </a:extLst>
          </p:cNvPr>
          <p:cNvSpPr>
            <a:spLocks noGrp="1" noChangeArrowheads="1"/>
          </p:cNvSpPr>
          <p:nvPr>
            <p:ph type="ftr" sz="quarter" idx="10"/>
          </p:nvPr>
        </p:nvSpPr>
        <p:spPr>
          <a:ln/>
        </p:spPr>
        <p:txBody>
          <a:bodyPr/>
          <a:lstStyle>
            <a:lvl1pPr>
              <a:defRPr/>
            </a:lvl1pPr>
          </a:lstStyle>
          <a:p>
            <a:pPr>
              <a:defRPr/>
            </a:pPr>
            <a:r>
              <a:rPr lang="en-US" altLang="zh-CN"/>
              <a:t>HTML5 Technology</a:t>
            </a:r>
          </a:p>
        </p:txBody>
      </p:sp>
      <p:sp>
        <p:nvSpPr>
          <p:cNvPr id="5" name="灯片编号占位符 1">
            <a:extLst>
              <a:ext uri="{FF2B5EF4-FFF2-40B4-BE49-F238E27FC236}">
                <a16:creationId xmlns:a16="http://schemas.microsoft.com/office/drawing/2014/main" id="{56150656-3CD3-41C8-8D63-4C5FC4690D30}"/>
              </a:ext>
            </a:extLst>
          </p:cNvPr>
          <p:cNvSpPr>
            <a:spLocks noGrp="1"/>
          </p:cNvSpPr>
          <p:nvPr>
            <p:ph type="sldNum" sz="quarter" idx="11"/>
          </p:nvPr>
        </p:nvSpPr>
        <p:spPr/>
        <p:txBody>
          <a:bodyPr/>
          <a:lstStyle>
            <a:lvl1pPr>
              <a:defRPr/>
            </a:lvl1pPr>
          </a:lstStyle>
          <a:p>
            <a:fld id="{124678F2-F7D7-4808-B87C-97F2D730617B}" type="slidenum">
              <a:rPr lang="en-US" altLang="en-US"/>
              <a:pPr/>
              <a:t>‹#›</a:t>
            </a:fld>
            <a:endParaRPr lang="en-US" altLang="en-US"/>
          </a:p>
        </p:txBody>
      </p:sp>
    </p:spTree>
    <p:extLst>
      <p:ext uri="{BB962C8B-B14F-4D97-AF65-F5344CB8AC3E}">
        <p14:creationId xmlns:p14="http://schemas.microsoft.com/office/powerpoint/2010/main" val="351086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tile tx="0" ty="0" sx="100000" sy="100000" flip="none" algn="tl"/>
        </a:blipFill>
        <a:effectLst/>
      </p:bgPr>
    </p:bg>
    <p:spTree>
      <p:nvGrpSpPr>
        <p:cNvPr id="1" name=""/>
        <p:cNvGrpSpPr/>
        <p:nvPr/>
      </p:nvGrpSpPr>
      <p:grpSpPr>
        <a:xfrm>
          <a:off x="0" y="0"/>
          <a:ext cx="0" cy="0"/>
          <a:chOff x="0" y="0"/>
          <a:chExt cx="0" cy="0"/>
        </a:xfrm>
      </p:grpSpPr>
      <p:cxnSp>
        <p:nvCxnSpPr>
          <p:cNvPr id="9" name="Connecteur droit 15">
            <a:extLst>
              <a:ext uri="{FF2B5EF4-FFF2-40B4-BE49-F238E27FC236}">
                <a16:creationId xmlns:a16="http://schemas.microsoft.com/office/drawing/2014/main" id="{A11BDD26-4EC4-46F5-800E-7A221056BBA5}"/>
              </a:ext>
            </a:extLst>
          </p:cNvPr>
          <p:cNvCxnSpPr/>
          <p:nvPr userDrawn="1"/>
        </p:nvCxnSpPr>
        <p:spPr>
          <a:xfrm>
            <a:off x="0" y="638175"/>
            <a:ext cx="9144000" cy="0"/>
          </a:xfrm>
          <a:prstGeom prst="line">
            <a:avLst/>
          </a:prstGeom>
          <a:ln w="12700">
            <a:solidFill>
              <a:srgbClr val="000000">
                <a:alpha val="27059"/>
              </a:srgbClr>
            </a:solidFill>
          </a:ln>
        </p:spPr>
        <p:style>
          <a:lnRef idx="1">
            <a:schemeClr val="accent1"/>
          </a:lnRef>
          <a:fillRef idx="0">
            <a:schemeClr val="accent1"/>
          </a:fillRef>
          <a:effectRef idx="0">
            <a:schemeClr val="accent1"/>
          </a:effectRef>
          <a:fontRef idx="minor">
            <a:schemeClr val="tx1"/>
          </a:fontRef>
        </p:style>
      </p:cxnSp>
      <p:cxnSp>
        <p:nvCxnSpPr>
          <p:cNvPr id="13" name="Connecteur droit 18">
            <a:extLst>
              <a:ext uri="{FF2B5EF4-FFF2-40B4-BE49-F238E27FC236}">
                <a16:creationId xmlns:a16="http://schemas.microsoft.com/office/drawing/2014/main" id="{90CD8D34-E2B2-4776-B20A-C116291D76D6}"/>
              </a:ext>
            </a:extLst>
          </p:cNvPr>
          <p:cNvCxnSpPr/>
          <p:nvPr userDrawn="1"/>
        </p:nvCxnSpPr>
        <p:spPr>
          <a:xfrm>
            <a:off x="0" y="6597650"/>
            <a:ext cx="9144000" cy="0"/>
          </a:xfrm>
          <a:prstGeom prst="line">
            <a:avLst/>
          </a:prstGeom>
          <a:ln w="12700">
            <a:solidFill>
              <a:srgbClr val="000000">
                <a:alpha val="27059"/>
              </a:srgbClr>
            </a:solidFill>
          </a:ln>
        </p:spPr>
        <p:style>
          <a:lnRef idx="1">
            <a:schemeClr val="accent1"/>
          </a:lnRef>
          <a:fillRef idx="0">
            <a:schemeClr val="accent1"/>
          </a:fillRef>
          <a:effectRef idx="0">
            <a:schemeClr val="accent1"/>
          </a:effectRef>
          <a:fontRef idx="minor">
            <a:schemeClr val="tx1"/>
          </a:fontRef>
        </p:style>
      </p:cxnSp>
      <p:sp>
        <p:nvSpPr>
          <p:cNvPr id="14" name="Rectangle 1031">
            <a:extLst>
              <a:ext uri="{FF2B5EF4-FFF2-40B4-BE49-F238E27FC236}">
                <a16:creationId xmlns:a16="http://schemas.microsoft.com/office/drawing/2014/main" id="{1672BA8E-3DD7-4862-8695-1ADF4F222D8C}"/>
              </a:ext>
            </a:extLst>
          </p:cNvPr>
          <p:cNvSpPr>
            <a:spLocks noGrp="1" noChangeArrowheads="1"/>
          </p:cNvSpPr>
          <p:nvPr>
            <p:ph type="ftr" sz="quarter" idx="3"/>
          </p:nvPr>
        </p:nvSpPr>
        <p:spPr bwMode="auto">
          <a:xfrm>
            <a:off x="2940050" y="6600825"/>
            <a:ext cx="32575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00" i="1">
                <a:solidFill>
                  <a:schemeClr val="bg1">
                    <a:lumMod val="50000"/>
                  </a:schemeClr>
                </a:solidFill>
                <a:latin typeface="Calibri" panose="020F0502020204030204" pitchFamily="34" charset="0"/>
                <a:ea typeface="宋体" panose="02010600030101010101" pitchFamily="2" charset="-122"/>
                <a:cs typeface="+mn-cs"/>
              </a:defRPr>
            </a:lvl1pPr>
          </a:lstStyle>
          <a:p>
            <a:pPr>
              <a:defRPr/>
            </a:pPr>
            <a:r>
              <a:rPr lang="en-US" altLang="zh-CN"/>
              <a:t>HTML5 Technology</a:t>
            </a:r>
            <a:endParaRPr lang="en-US" altLang="zh-CN" dirty="0"/>
          </a:p>
        </p:txBody>
      </p:sp>
      <p:sp>
        <p:nvSpPr>
          <p:cNvPr id="2" name="灯片编号占位符 1">
            <a:extLst>
              <a:ext uri="{FF2B5EF4-FFF2-40B4-BE49-F238E27FC236}">
                <a16:creationId xmlns:a16="http://schemas.microsoft.com/office/drawing/2014/main" id="{40F84FD6-FB5E-4709-B025-A4B112C24CD8}"/>
              </a:ext>
            </a:extLst>
          </p:cNvPr>
          <p:cNvSpPr>
            <a:spLocks noGrp="1"/>
          </p:cNvSpPr>
          <p:nvPr>
            <p:ph type="sldNum" sz="quarter" idx="4"/>
          </p:nvPr>
        </p:nvSpPr>
        <p:spPr>
          <a:xfrm>
            <a:off x="6691313" y="6600825"/>
            <a:ext cx="2057400" cy="268288"/>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29A1FA8-A827-40FC-9879-AE1C83515051}" type="slidenum">
              <a:rPr lang="en-US" altLang="en-US"/>
              <a:pPr/>
              <a:t>‹#›</a:t>
            </a:fld>
            <a:endParaRPr lang="en-US" altLang="en-US"/>
          </a:p>
        </p:txBody>
      </p:sp>
      <p:pic>
        <p:nvPicPr>
          <p:cNvPr id="1030" name="图片 3">
            <a:extLst>
              <a:ext uri="{FF2B5EF4-FFF2-40B4-BE49-F238E27FC236}">
                <a16:creationId xmlns:a16="http://schemas.microsoft.com/office/drawing/2014/main" id="{EB99FD9F-3774-421A-9BF9-E0A264B2A3F2}"/>
              </a:ext>
            </a:extLst>
          </p:cNvPr>
          <p:cNvPicPr>
            <a:picLocks noChangeAspect="1"/>
          </p:cNvPicPr>
          <p:nvPr userDrawn="1"/>
        </p:nvPicPr>
        <p:blipFill>
          <a:blip r:embed="rId12" cstate="hqprint">
            <a:extLst>
              <a:ext uri="{28A0092B-C50C-407E-A947-70E740481C1C}">
                <a14:useLocalDpi xmlns:a14="http://schemas.microsoft.com/office/drawing/2010/main" val="0"/>
              </a:ext>
            </a:extLst>
          </a:blip>
          <a:srcRect/>
          <a:stretch>
            <a:fillRect/>
          </a:stretch>
        </p:blipFill>
        <p:spPr bwMode="auto">
          <a:xfrm>
            <a:off x="539750" y="34925"/>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6">
            <a:extLst>
              <a:ext uri="{FF2B5EF4-FFF2-40B4-BE49-F238E27FC236}">
                <a16:creationId xmlns:a16="http://schemas.microsoft.com/office/drawing/2014/main" id="{4042AE4C-755A-4E97-B99B-C719FDC9A802}"/>
              </a:ext>
            </a:extLst>
          </p:cNvPr>
          <p:cNvSpPr txBox="1">
            <a:spLocks noChangeArrowheads="1"/>
          </p:cNvSpPr>
          <p:nvPr userDrawn="1"/>
        </p:nvSpPr>
        <p:spPr bwMode="auto">
          <a:xfrm>
            <a:off x="5651500" y="46038"/>
            <a:ext cx="3492500" cy="554037"/>
          </a:xfrm>
          <a:prstGeom prst="rect">
            <a:avLst/>
          </a:prstGeom>
          <a:noFill/>
          <a:ln>
            <a:noFill/>
          </a:ln>
          <a:extLst>
            <a:ext uri="{909E8E84-426E-40dd-AFC4-6F175D3DCCD1}"/>
            <a:ext uri="{91240B29-F687-4f45-9708-019B960494DF}"/>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ts val="600"/>
              </a:spcBef>
            </a:pPr>
            <a:r>
              <a:rPr lang="en-US" altLang="zh-CN">
                <a:solidFill>
                  <a:srgbClr val="0070C0"/>
                </a:solidFill>
                <a:latin typeface="Calibri" panose="020F0502020204030204" pitchFamily="34" charset="0"/>
                <a:cs typeface="Arial" panose="020B0604020202020204" pitchFamily="34" charset="0"/>
              </a:rPr>
              <a:t>North Minzu University</a:t>
            </a:r>
            <a:endParaRPr lang="en-US" altLang="zh-CN" sz="1600">
              <a:solidFill>
                <a:srgbClr val="0070C0"/>
              </a:solidFill>
              <a:latin typeface="Calibri" panose="020F0502020204030204" pitchFamily="34" charset="0"/>
              <a:cs typeface="Arial" panose="020B0604020202020204" pitchFamily="34" charset="0"/>
            </a:endParaRPr>
          </a:p>
          <a:p>
            <a:pPr algn="ctr" eaLnBrk="1" hangingPunct="1"/>
            <a:r>
              <a:rPr lang="en-US" altLang="zh-CN" sz="1200" i="1">
                <a:solidFill>
                  <a:srgbClr val="0070C0"/>
                </a:solidFill>
                <a:latin typeface="Calibri" panose="020F0502020204030204" pitchFamily="34" charset="0"/>
                <a:cs typeface="Arial" panose="020B0604020202020204" pitchFamily="34" charset="0"/>
              </a:rPr>
              <a:t>School of Computer Science and Engineering</a:t>
            </a:r>
            <a:endParaRPr lang="en-US" altLang="zh-CN" sz="1400" i="1">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2072800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1" r:id="rId5"/>
    <p:sldLayoutId id="2147483692" r:id="rId6"/>
    <p:sldLayoutId id="2147483693" r:id="rId7"/>
    <p:sldLayoutId id="2147483695" r:id="rId8"/>
    <p:sldLayoutId id="2147483697" r:id="rId9"/>
  </p:sldLayoutIdLst>
  <p:hf hdr="0" dt="0"/>
  <p:txStyles>
    <p:titleStyle>
      <a:lvl1pPr algn="l" rtl="0" eaLnBrk="0" fontAlgn="base" hangingPunct="0">
        <a:spcBef>
          <a:spcPct val="0"/>
        </a:spcBef>
        <a:spcAft>
          <a:spcPct val="0"/>
        </a:spcAft>
        <a:defRPr sz="3800" b="1">
          <a:solidFill>
            <a:schemeClr val="tx2"/>
          </a:solidFill>
          <a:latin typeface="+mj-lt"/>
          <a:ea typeface="宋体" panose="02010600030101010101" pitchFamily="2" charset="-122"/>
          <a:cs typeface="宋体" charset="0"/>
        </a:defRPr>
      </a:lvl1pPr>
      <a:lvl2pPr algn="l" rtl="0" eaLnBrk="0" fontAlgn="base" hangingPunct="0">
        <a:spcBef>
          <a:spcPct val="0"/>
        </a:spcBef>
        <a:spcAft>
          <a:spcPct val="0"/>
        </a:spcAft>
        <a:defRPr sz="3800" b="1">
          <a:solidFill>
            <a:schemeClr val="tx2"/>
          </a:solidFill>
          <a:latin typeface="Verdana" pitchFamily="34" charset="0"/>
          <a:ea typeface="宋体" panose="02010600030101010101" pitchFamily="2" charset="-122"/>
          <a:cs typeface="宋体" charset="0"/>
        </a:defRPr>
      </a:lvl2pPr>
      <a:lvl3pPr algn="l" rtl="0" eaLnBrk="0" fontAlgn="base" hangingPunct="0">
        <a:spcBef>
          <a:spcPct val="0"/>
        </a:spcBef>
        <a:spcAft>
          <a:spcPct val="0"/>
        </a:spcAft>
        <a:defRPr sz="3800" b="1">
          <a:solidFill>
            <a:schemeClr val="tx2"/>
          </a:solidFill>
          <a:latin typeface="Verdana" pitchFamily="34" charset="0"/>
          <a:ea typeface="宋体" panose="02010600030101010101" pitchFamily="2" charset="-122"/>
          <a:cs typeface="宋体" charset="0"/>
        </a:defRPr>
      </a:lvl3pPr>
      <a:lvl4pPr algn="l" rtl="0" eaLnBrk="0" fontAlgn="base" hangingPunct="0">
        <a:spcBef>
          <a:spcPct val="0"/>
        </a:spcBef>
        <a:spcAft>
          <a:spcPct val="0"/>
        </a:spcAft>
        <a:defRPr sz="3800" b="1">
          <a:solidFill>
            <a:schemeClr val="tx2"/>
          </a:solidFill>
          <a:latin typeface="Verdana" pitchFamily="34" charset="0"/>
          <a:ea typeface="宋体" panose="02010600030101010101" pitchFamily="2" charset="-122"/>
          <a:cs typeface="宋体" charset="0"/>
        </a:defRPr>
      </a:lvl4pPr>
      <a:lvl5pPr algn="l" rtl="0" eaLnBrk="0" fontAlgn="base" hangingPunct="0">
        <a:spcBef>
          <a:spcPct val="0"/>
        </a:spcBef>
        <a:spcAft>
          <a:spcPct val="0"/>
        </a:spcAft>
        <a:defRPr sz="3800" b="1">
          <a:solidFill>
            <a:schemeClr val="tx2"/>
          </a:solidFill>
          <a:latin typeface="Verdana" pitchFamily="34" charset="0"/>
          <a:ea typeface="宋体" panose="02010600030101010101" pitchFamily="2" charset="-122"/>
          <a:cs typeface="宋体" charset="0"/>
        </a:defRPr>
      </a:lvl5pPr>
      <a:lvl6pPr marL="457200" algn="l" rtl="0" fontAlgn="base">
        <a:spcBef>
          <a:spcPct val="0"/>
        </a:spcBef>
        <a:spcAft>
          <a:spcPct val="0"/>
        </a:spcAft>
        <a:defRPr sz="3800" b="1">
          <a:solidFill>
            <a:schemeClr val="tx2"/>
          </a:solidFill>
          <a:latin typeface="Verdana" pitchFamily="34" charset="0"/>
          <a:ea typeface="宋体" pitchFamily="2" charset="-122"/>
        </a:defRPr>
      </a:lvl6pPr>
      <a:lvl7pPr marL="914400" algn="l" rtl="0" fontAlgn="base">
        <a:spcBef>
          <a:spcPct val="0"/>
        </a:spcBef>
        <a:spcAft>
          <a:spcPct val="0"/>
        </a:spcAft>
        <a:defRPr sz="3800" b="1">
          <a:solidFill>
            <a:schemeClr val="tx2"/>
          </a:solidFill>
          <a:latin typeface="Verdana" pitchFamily="34" charset="0"/>
          <a:ea typeface="宋体" pitchFamily="2" charset="-122"/>
        </a:defRPr>
      </a:lvl7pPr>
      <a:lvl8pPr marL="1371600" algn="l" rtl="0" fontAlgn="base">
        <a:spcBef>
          <a:spcPct val="0"/>
        </a:spcBef>
        <a:spcAft>
          <a:spcPct val="0"/>
        </a:spcAft>
        <a:defRPr sz="3800" b="1">
          <a:solidFill>
            <a:schemeClr val="tx2"/>
          </a:solidFill>
          <a:latin typeface="Verdana" pitchFamily="34" charset="0"/>
          <a:ea typeface="宋体" pitchFamily="2" charset="-122"/>
        </a:defRPr>
      </a:lvl8pPr>
      <a:lvl9pPr marL="1828800" algn="l" rtl="0" fontAlgn="base">
        <a:spcBef>
          <a:spcPct val="0"/>
        </a:spcBef>
        <a:spcAft>
          <a:spcPct val="0"/>
        </a:spcAft>
        <a:defRPr sz="3800" b="1">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宋体" panose="02010600030101010101" pitchFamily="2" charset="-122"/>
          <a:cs typeface="宋体"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tx1"/>
          </a:solidFill>
          <a:latin typeface="+mn-lt"/>
          <a:ea typeface="宋体" panose="02010600030101010101" pitchFamily="2" charset="-122"/>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chemeClr val="tx1"/>
          </a:solidFill>
          <a:latin typeface="+mn-lt"/>
          <a:ea typeface="宋体" panose="02010600030101010101" pitchFamily="2" charset="-122"/>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chemeClr val="tx1"/>
          </a:solidFill>
          <a:latin typeface="+mn-lt"/>
          <a:ea typeface="宋体" panose="02010600030101010101" pitchFamily="2" charset="-122"/>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chemeClr val="tx1"/>
          </a:solidFill>
          <a:latin typeface="+mn-lt"/>
          <a:ea typeface="宋体" panose="02010600030101010101" pitchFamily="2" charset="-122"/>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71B96B4-AA70-41AF-9958-9FF562B11562}"/>
              </a:ext>
            </a:extLst>
          </p:cNvPr>
          <p:cNvSpPr txBox="1">
            <a:spLocks noChangeArrowheads="1"/>
          </p:cNvSpPr>
          <p:nvPr/>
        </p:nvSpPr>
        <p:spPr bwMode="auto">
          <a:xfrm>
            <a:off x="1313411" y="1769999"/>
            <a:ext cx="6583679"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第十章 </a:t>
            </a:r>
            <a:r>
              <a:rPr kumimoji="0" lang="en-US" altLang="zh-CN" sz="44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WebSockets</a:t>
            </a:r>
            <a:r>
              <a:rPr kumimoji="0" lang="en-US" altLang="zh-CN" sz="4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API</a:t>
            </a:r>
            <a:endParaRPr kumimoji="0" lang="zh-CN" altLang="en-US" sz="4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 name="页脚占位符 2">
            <a:extLst>
              <a:ext uri="{FF2B5EF4-FFF2-40B4-BE49-F238E27FC236}">
                <a16:creationId xmlns:a16="http://schemas.microsoft.com/office/drawing/2014/main" id="{FEE2E5F7-8886-41EA-9689-CD244A83BFD6}"/>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18437" name="灯片编号占位符 3">
            <a:extLst>
              <a:ext uri="{FF2B5EF4-FFF2-40B4-BE49-F238E27FC236}">
                <a16:creationId xmlns:a16="http://schemas.microsoft.com/office/drawing/2014/main" id="{3134749C-24BB-4D83-81CA-CD6F8D2D807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875C348-A130-42DE-9258-5B83379106D0}"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444127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解读</a:t>
            </a:r>
            <a:r>
              <a:rPr lang="en-US" altLang="zh-CN" sz="3600" dirty="0" err="1"/>
              <a:t>WebSockets</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10" name="文本框 9">
            <a:extLst>
              <a:ext uri="{FF2B5EF4-FFF2-40B4-BE49-F238E27FC236}">
                <a16:creationId xmlns:a16="http://schemas.microsoft.com/office/drawing/2014/main" id="{D438A7B3-B34E-4E8F-9CEB-E39BEF3BBE30}"/>
              </a:ext>
            </a:extLst>
          </p:cNvPr>
          <p:cNvSpPr txBox="1"/>
          <p:nvPr/>
        </p:nvSpPr>
        <p:spPr>
          <a:xfrm>
            <a:off x="738130" y="1651000"/>
            <a:ext cx="3389069"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solidFill>
                  <a:srgbClr val="C00000"/>
                </a:solidFill>
                <a:latin typeface="Verdana" pitchFamily="34" charset="0"/>
                <a:ea typeface="宋体" pitchFamily="2" charset="-122"/>
              </a:rPr>
              <a:t>什么是</a:t>
            </a:r>
            <a:r>
              <a:rPr lang="en-US" altLang="zh-CN" sz="2400" b="1" dirty="0">
                <a:solidFill>
                  <a:srgbClr val="C00000"/>
                </a:solidFill>
                <a:latin typeface="Verdana" pitchFamily="34" charset="0"/>
                <a:ea typeface="宋体" pitchFamily="2" charset="-122"/>
              </a:rPr>
              <a:t>WebSocket</a:t>
            </a:r>
            <a:endParaRPr lang="zh-CN" altLang="en-US" sz="2400" b="1" dirty="0">
              <a:solidFill>
                <a:srgbClr val="C00000"/>
              </a:solidFill>
            </a:endParaRPr>
          </a:p>
        </p:txBody>
      </p:sp>
      <p:sp>
        <p:nvSpPr>
          <p:cNvPr id="11" name="文本框 10">
            <a:extLst>
              <a:ext uri="{FF2B5EF4-FFF2-40B4-BE49-F238E27FC236}">
                <a16:creationId xmlns:a16="http://schemas.microsoft.com/office/drawing/2014/main" id="{BE8C6185-0E7F-464A-BFC0-9954827C83ED}"/>
              </a:ext>
            </a:extLst>
          </p:cNvPr>
          <p:cNvSpPr txBox="1"/>
          <p:nvPr/>
        </p:nvSpPr>
        <p:spPr>
          <a:xfrm>
            <a:off x="1009501" y="2478215"/>
            <a:ext cx="726787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是一种网络通信协议</a:t>
            </a:r>
            <a:r>
              <a:rPr lang="en-US" altLang="zh-CN" sz="2400" dirty="0"/>
              <a:t>-- Web</a:t>
            </a:r>
            <a:r>
              <a:rPr lang="zh-CN" altLang="en-US" sz="2400" dirty="0"/>
              <a:t>应用程序的传输协议</a:t>
            </a:r>
            <a:r>
              <a:rPr lang="en-US" altLang="zh-CN" sz="2400" dirty="0"/>
              <a:t>;</a:t>
            </a:r>
            <a:endParaRPr lang="zh-CN" altLang="en-US" sz="2400" dirty="0"/>
          </a:p>
        </p:txBody>
      </p:sp>
      <p:sp>
        <p:nvSpPr>
          <p:cNvPr id="12" name="文本框 11">
            <a:extLst>
              <a:ext uri="{FF2B5EF4-FFF2-40B4-BE49-F238E27FC236}">
                <a16:creationId xmlns:a16="http://schemas.microsoft.com/office/drawing/2014/main" id="{81EA4D71-6B8C-42DA-A80C-0FE853A42759}"/>
              </a:ext>
            </a:extLst>
          </p:cNvPr>
          <p:cNvSpPr txBox="1"/>
          <p:nvPr/>
        </p:nvSpPr>
        <p:spPr>
          <a:xfrm>
            <a:off x="1009501" y="3733497"/>
            <a:ext cx="7267874"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可以实现浏览器与服务器全双工（</a:t>
            </a:r>
            <a:r>
              <a:rPr lang="en-US" altLang="zh-CN" sz="2400" dirty="0"/>
              <a:t>full-duplex</a:t>
            </a:r>
            <a:r>
              <a:rPr lang="zh-CN" altLang="en-US" sz="2400" dirty="0"/>
              <a:t>）通信，即允许服务器主动发送信息给客户端</a:t>
            </a:r>
            <a:r>
              <a:rPr lang="en-US" altLang="zh-CN" sz="2400" dirty="0"/>
              <a:t>;</a:t>
            </a:r>
            <a:endParaRPr lang="zh-CN" altLang="en-US" sz="2400" dirty="0"/>
          </a:p>
        </p:txBody>
      </p:sp>
      <p:sp>
        <p:nvSpPr>
          <p:cNvPr id="13" name="文本框 12">
            <a:extLst>
              <a:ext uri="{FF2B5EF4-FFF2-40B4-BE49-F238E27FC236}">
                <a16:creationId xmlns:a16="http://schemas.microsoft.com/office/drawing/2014/main" id="{22699208-25D3-40FD-9A79-2CEF6A748CEC}"/>
              </a:ext>
            </a:extLst>
          </p:cNvPr>
          <p:cNvSpPr txBox="1"/>
          <p:nvPr/>
        </p:nvSpPr>
        <p:spPr>
          <a:xfrm>
            <a:off x="1009501" y="3105856"/>
            <a:ext cx="726787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建立在传输层</a:t>
            </a:r>
            <a:r>
              <a:rPr lang="en-US" altLang="zh-CN" sz="2400" dirty="0"/>
              <a:t>TCP</a:t>
            </a:r>
            <a:r>
              <a:rPr lang="zh-CN" altLang="en-US" sz="2400" dirty="0"/>
              <a:t>协议之上</a:t>
            </a:r>
            <a:r>
              <a:rPr lang="en-US" altLang="zh-CN" sz="2400" dirty="0"/>
              <a:t>;</a:t>
            </a:r>
            <a:endParaRPr lang="zh-CN" altLang="en-US" sz="2400" dirty="0"/>
          </a:p>
        </p:txBody>
      </p:sp>
      <p:sp>
        <p:nvSpPr>
          <p:cNvPr id="14" name="文本框 13">
            <a:extLst>
              <a:ext uri="{FF2B5EF4-FFF2-40B4-BE49-F238E27FC236}">
                <a16:creationId xmlns:a16="http://schemas.microsoft.com/office/drawing/2014/main" id="{BBD10696-88E9-43C5-8102-6ED2C1719FDF}"/>
              </a:ext>
            </a:extLst>
          </p:cNvPr>
          <p:cNvSpPr txBox="1"/>
          <p:nvPr/>
        </p:nvSpPr>
        <p:spPr>
          <a:xfrm>
            <a:off x="1009501" y="4730470"/>
            <a:ext cx="726787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高层协议能够在</a:t>
            </a:r>
            <a:r>
              <a:rPr lang="en-US" altLang="zh-CN" sz="2400" dirty="0"/>
              <a:t>WebSocket</a:t>
            </a:r>
            <a:r>
              <a:rPr lang="zh-CN" altLang="en-US" sz="2400" dirty="0"/>
              <a:t>上运行</a:t>
            </a:r>
            <a:r>
              <a:rPr lang="en-US" altLang="zh-CN" sz="2400" dirty="0"/>
              <a:t>;</a:t>
            </a:r>
            <a:endParaRPr lang="zh-CN" altLang="en-US" sz="2400" dirty="0"/>
          </a:p>
        </p:txBody>
      </p:sp>
      <p:sp>
        <p:nvSpPr>
          <p:cNvPr id="15" name="文本框 14">
            <a:extLst>
              <a:ext uri="{FF2B5EF4-FFF2-40B4-BE49-F238E27FC236}">
                <a16:creationId xmlns:a16="http://schemas.microsoft.com/office/drawing/2014/main" id="{7809DB6B-2014-48D5-BAC7-129AE656DD71}"/>
              </a:ext>
            </a:extLst>
          </p:cNvPr>
          <p:cNvSpPr txBox="1"/>
          <p:nvPr/>
        </p:nvSpPr>
        <p:spPr>
          <a:xfrm>
            <a:off x="1009501" y="5358111"/>
            <a:ext cx="7267874"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WebSocket</a:t>
            </a:r>
            <a:r>
              <a:rPr lang="zh-CN" altLang="en-US" sz="2400" dirty="0"/>
              <a:t>连接的是</a:t>
            </a:r>
            <a:r>
              <a:rPr lang="en-US" altLang="zh-CN" sz="2400" dirty="0"/>
              <a:t>URL</a:t>
            </a:r>
            <a:r>
              <a:rPr lang="zh-CN" altLang="en-US" sz="2400" dirty="0"/>
              <a:t>，而非因特网上的主机和端口。</a:t>
            </a:r>
          </a:p>
        </p:txBody>
      </p:sp>
    </p:spTree>
    <p:extLst>
      <p:ext uri="{BB962C8B-B14F-4D97-AF65-F5344CB8AC3E}">
        <p14:creationId xmlns:p14="http://schemas.microsoft.com/office/powerpoint/2010/main" val="417977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解读</a:t>
            </a:r>
            <a:r>
              <a:rPr lang="en-US" altLang="zh-CN" sz="3600" dirty="0" err="1"/>
              <a:t>WebSockets</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pic>
        <p:nvPicPr>
          <p:cNvPr id="2" name="图片 1">
            <a:extLst>
              <a:ext uri="{FF2B5EF4-FFF2-40B4-BE49-F238E27FC236}">
                <a16:creationId xmlns:a16="http://schemas.microsoft.com/office/drawing/2014/main" id="{7107C64F-A748-4922-881B-1FCE46F10E1C}"/>
              </a:ext>
            </a:extLst>
          </p:cNvPr>
          <p:cNvPicPr>
            <a:picLocks noChangeAspect="1"/>
          </p:cNvPicPr>
          <p:nvPr/>
        </p:nvPicPr>
        <p:blipFill>
          <a:blip r:embed="rId2"/>
          <a:stretch>
            <a:fillRect/>
          </a:stretch>
        </p:blipFill>
        <p:spPr>
          <a:xfrm>
            <a:off x="2092325" y="1651000"/>
            <a:ext cx="4953000" cy="3962400"/>
          </a:xfrm>
          <a:prstGeom prst="rect">
            <a:avLst/>
          </a:prstGeom>
        </p:spPr>
      </p:pic>
      <p:sp>
        <p:nvSpPr>
          <p:cNvPr id="6" name="文本框 5">
            <a:extLst>
              <a:ext uri="{FF2B5EF4-FFF2-40B4-BE49-F238E27FC236}">
                <a16:creationId xmlns:a16="http://schemas.microsoft.com/office/drawing/2014/main" id="{577D5B92-760C-4083-B77F-CE06FB000AC1}"/>
              </a:ext>
            </a:extLst>
          </p:cNvPr>
          <p:cNvSpPr txBox="1"/>
          <p:nvPr/>
        </p:nvSpPr>
        <p:spPr>
          <a:xfrm>
            <a:off x="1946953" y="5899120"/>
            <a:ext cx="5243743" cy="400110"/>
          </a:xfrm>
          <a:prstGeom prst="rect">
            <a:avLst/>
          </a:prstGeom>
          <a:noFill/>
        </p:spPr>
        <p:txBody>
          <a:bodyPr wrap="none" rtlCol="0">
            <a:spAutoFit/>
          </a:bodyPr>
          <a:lstStyle/>
          <a:p>
            <a:r>
              <a:rPr lang="zh-CN" altLang="en-US" sz="2000" b="1" dirty="0"/>
              <a:t>图：传统</a:t>
            </a:r>
            <a:r>
              <a:rPr lang="en-US" altLang="zh-CN" sz="2000" b="1" dirty="0"/>
              <a:t>HTTP</a:t>
            </a:r>
            <a:r>
              <a:rPr lang="zh-CN" altLang="en-US" sz="2000" b="1" dirty="0"/>
              <a:t>请求响应客户端服务器交互图</a:t>
            </a:r>
          </a:p>
        </p:txBody>
      </p:sp>
    </p:spTree>
    <p:extLst>
      <p:ext uri="{BB962C8B-B14F-4D97-AF65-F5344CB8AC3E}">
        <p14:creationId xmlns:p14="http://schemas.microsoft.com/office/powerpoint/2010/main" val="361533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解读</a:t>
            </a:r>
            <a:r>
              <a:rPr lang="en-US" altLang="zh-CN" sz="3600" dirty="0" err="1"/>
              <a:t>WebSockets</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pic>
        <p:nvPicPr>
          <p:cNvPr id="4" name="图片 3">
            <a:extLst>
              <a:ext uri="{FF2B5EF4-FFF2-40B4-BE49-F238E27FC236}">
                <a16:creationId xmlns:a16="http://schemas.microsoft.com/office/drawing/2014/main" id="{F995424E-97DE-40B0-89F0-6CFDD6EE522F}"/>
              </a:ext>
            </a:extLst>
          </p:cNvPr>
          <p:cNvPicPr>
            <a:picLocks noChangeAspect="1"/>
          </p:cNvPicPr>
          <p:nvPr/>
        </p:nvPicPr>
        <p:blipFill>
          <a:blip r:embed="rId2"/>
          <a:stretch>
            <a:fillRect/>
          </a:stretch>
        </p:blipFill>
        <p:spPr>
          <a:xfrm>
            <a:off x="2109788" y="1907873"/>
            <a:ext cx="5067300" cy="3800475"/>
          </a:xfrm>
          <a:prstGeom prst="rect">
            <a:avLst/>
          </a:prstGeom>
        </p:spPr>
      </p:pic>
      <p:sp>
        <p:nvSpPr>
          <p:cNvPr id="8" name="文本框 7">
            <a:extLst>
              <a:ext uri="{FF2B5EF4-FFF2-40B4-BE49-F238E27FC236}">
                <a16:creationId xmlns:a16="http://schemas.microsoft.com/office/drawing/2014/main" id="{6201F277-82A9-4524-9F0E-0ED4E624976E}"/>
              </a:ext>
            </a:extLst>
          </p:cNvPr>
          <p:cNvSpPr txBox="1"/>
          <p:nvPr/>
        </p:nvSpPr>
        <p:spPr>
          <a:xfrm>
            <a:off x="1854757" y="5899119"/>
            <a:ext cx="5577361" cy="400110"/>
          </a:xfrm>
          <a:prstGeom prst="rect">
            <a:avLst/>
          </a:prstGeom>
          <a:noFill/>
        </p:spPr>
        <p:txBody>
          <a:bodyPr wrap="none" rtlCol="0">
            <a:spAutoFit/>
          </a:bodyPr>
          <a:lstStyle/>
          <a:p>
            <a:r>
              <a:rPr lang="zh-CN" altLang="en-US" sz="2000" b="1" dirty="0"/>
              <a:t>图：</a:t>
            </a:r>
            <a:r>
              <a:rPr lang="en-US" altLang="zh-CN" sz="2000" b="1" dirty="0"/>
              <a:t>WebSocket</a:t>
            </a:r>
            <a:r>
              <a:rPr lang="zh-CN" altLang="en-US" sz="2000" b="1" dirty="0"/>
              <a:t>请求响应客户端服务器交互图</a:t>
            </a:r>
          </a:p>
        </p:txBody>
      </p:sp>
    </p:spTree>
    <p:extLst>
      <p:ext uri="{BB962C8B-B14F-4D97-AF65-F5344CB8AC3E}">
        <p14:creationId xmlns:p14="http://schemas.microsoft.com/office/powerpoint/2010/main" val="1678881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4" name="矩形: 圆角 3">
            <a:extLst>
              <a:ext uri="{FF2B5EF4-FFF2-40B4-BE49-F238E27FC236}">
                <a16:creationId xmlns:a16="http://schemas.microsoft.com/office/drawing/2014/main" id="{5D8B7B2C-4290-437B-B2EA-61A14D3E7186}"/>
              </a:ext>
            </a:extLst>
          </p:cNvPr>
          <p:cNvSpPr/>
          <p:nvPr/>
        </p:nvSpPr>
        <p:spPr bwMode="auto">
          <a:xfrm>
            <a:off x="854918" y="2370618"/>
            <a:ext cx="7588401" cy="2080196"/>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r>
              <a:rPr lang="zh-CN" altLang="en-US" sz="2400" dirty="0">
                <a:latin typeface="Verdana" pitchFamily="34" charset="0"/>
                <a:ea typeface="宋体" pitchFamily="2" charset="-122"/>
              </a:rPr>
              <a:t>      在 </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中，浏览器和服务器只需要完成一次握手，两者之间就直接可以创建持久性的连接，并进行双向数据传输，客户端和服务器之间的数据交换变得更加简单。</a:t>
            </a:r>
          </a:p>
        </p:txBody>
      </p:sp>
    </p:spTree>
    <p:extLst>
      <p:ext uri="{BB962C8B-B14F-4D97-AF65-F5344CB8AC3E}">
        <p14:creationId xmlns:p14="http://schemas.microsoft.com/office/powerpoint/2010/main" val="296016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3063659" cy="461665"/>
          </a:xfrm>
          <a:prstGeom prst="rect">
            <a:avLst/>
          </a:prstGeom>
          <a:noFill/>
        </p:spPr>
        <p:txBody>
          <a:bodyPr wrap="none" rtlCol="0">
            <a:spAutoFit/>
          </a:bodyPr>
          <a:lstStyle/>
          <a:p>
            <a:r>
              <a:rPr lang="en-US" altLang="zh-CN" sz="2400" b="1" dirty="0" err="1">
                <a:solidFill>
                  <a:srgbClr val="C00000"/>
                </a:solidFill>
                <a:latin typeface="Verdana" pitchFamily="34" charset="0"/>
                <a:ea typeface="宋体" pitchFamily="2" charset="-122"/>
              </a:rPr>
              <a:t>1.WebSocket</a:t>
            </a:r>
            <a:r>
              <a:rPr lang="zh-CN" altLang="en-US" sz="2400" b="1" dirty="0">
                <a:solidFill>
                  <a:srgbClr val="C00000"/>
                </a:solidFill>
                <a:latin typeface="Verdana" pitchFamily="34" charset="0"/>
                <a:ea typeface="宋体" pitchFamily="2" charset="-122"/>
              </a:rPr>
              <a:t>握手</a:t>
            </a:r>
            <a:endParaRPr lang="zh-CN" altLang="en-US" sz="2400" b="1" dirty="0">
              <a:solidFill>
                <a:srgbClr val="C00000"/>
              </a:solidFill>
            </a:endParaRPr>
          </a:p>
        </p:txBody>
      </p:sp>
      <p:sp>
        <p:nvSpPr>
          <p:cNvPr id="6" name="文本框 5">
            <a:extLst>
              <a:ext uri="{FF2B5EF4-FFF2-40B4-BE49-F238E27FC236}">
                <a16:creationId xmlns:a16="http://schemas.microsoft.com/office/drawing/2014/main" id="{40CCCDAE-5560-46C2-BF97-48A67AEDA794}"/>
              </a:ext>
            </a:extLst>
          </p:cNvPr>
          <p:cNvSpPr txBox="1"/>
          <p:nvPr/>
        </p:nvSpPr>
        <p:spPr>
          <a:xfrm>
            <a:off x="738130" y="2312342"/>
            <a:ext cx="726787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从客户端到服务器：</a:t>
            </a:r>
          </a:p>
        </p:txBody>
      </p:sp>
      <p:sp>
        <p:nvSpPr>
          <p:cNvPr id="2" name="矩形 1">
            <a:extLst>
              <a:ext uri="{FF2B5EF4-FFF2-40B4-BE49-F238E27FC236}">
                <a16:creationId xmlns:a16="http://schemas.microsoft.com/office/drawing/2014/main" id="{4BB25BC1-9F5D-4E24-B1E2-AC33F39825D6}"/>
              </a:ext>
            </a:extLst>
          </p:cNvPr>
          <p:cNvSpPr/>
          <p:nvPr/>
        </p:nvSpPr>
        <p:spPr bwMode="auto">
          <a:xfrm>
            <a:off x="738130" y="3008996"/>
            <a:ext cx="7755875" cy="3182484"/>
          </a:xfrm>
          <a:prstGeom prst="rect">
            <a:avLst/>
          </a:prstGeom>
          <a:solidFill>
            <a:schemeClr val="tx1"/>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GET /chat HTTP/1.1</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Host: </a:t>
            </a:r>
            <a:r>
              <a:rPr lang="en-US" altLang="zh-CN" sz="2400" dirty="0" err="1">
                <a:solidFill>
                  <a:schemeClr val="bg1">
                    <a:lumMod val="85000"/>
                  </a:schemeClr>
                </a:solidFill>
                <a:latin typeface="Arial" panose="020B0604020202020204" pitchFamily="34" charset="0"/>
                <a:ea typeface="宋体" pitchFamily="2" charset="-122"/>
                <a:cs typeface="Arial" panose="020B0604020202020204" pitchFamily="34" charset="0"/>
              </a:rPr>
              <a:t>example.com</a:t>
            </a:r>
            <a:endPar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endParaRP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Connection: Upgrade</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Upgrade: </a:t>
            </a:r>
            <a:r>
              <a:rPr lang="en-US" altLang="zh-CN" sz="2400" dirty="0" err="1">
                <a:solidFill>
                  <a:schemeClr val="bg1">
                    <a:lumMod val="85000"/>
                  </a:schemeClr>
                </a:solidFill>
                <a:latin typeface="Arial" panose="020B0604020202020204" pitchFamily="34" charset="0"/>
                <a:ea typeface="宋体" pitchFamily="2" charset="-122"/>
                <a:cs typeface="Arial" panose="020B0604020202020204" pitchFamily="34" charset="0"/>
              </a:rPr>
              <a:t>websocket</a:t>
            </a:r>
            <a:endPar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endParaRP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Sec-WebSocket-Protocol: sample</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Sec-WebSocket-Version: 13</a:t>
            </a:r>
            <a:endParaRPr lang="zh-CN" altLang="en-US" sz="2400" dirty="0">
              <a:solidFill>
                <a:schemeClr val="bg1">
                  <a:lumMod val="85000"/>
                </a:schemeClr>
              </a:solidFill>
              <a:latin typeface="Arial" panose="020B0604020202020204" pitchFamily="34" charset="0"/>
              <a:ea typeface="宋体" pitchFamily="2" charset="-122"/>
              <a:cs typeface="Arial" panose="020B0604020202020204" pitchFamily="34" charset="0"/>
            </a:endParaRP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Sec-WebSocket-Key: </a:t>
            </a:r>
            <a:r>
              <a:rPr lang="en-US" altLang="zh-CN" sz="2400" dirty="0" err="1">
                <a:solidFill>
                  <a:schemeClr val="bg1">
                    <a:lumMod val="85000"/>
                  </a:schemeClr>
                </a:solidFill>
                <a:latin typeface="Arial" panose="020B0604020202020204" pitchFamily="34" charset="0"/>
                <a:ea typeface="宋体" pitchFamily="2" charset="-122"/>
                <a:cs typeface="Arial" panose="020B0604020202020204" pitchFamily="34" charset="0"/>
              </a:rPr>
              <a:t>7cxQRnWs91xJW9T0QLSuVQ</a:t>
            </a: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Origin: http://</a:t>
            </a:r>
            <a:r>
              <a:rPr lang="en-US" altLang="zh-CN" sz="2400" dirty="0" err="1">
                <a:solidFill>
                  <a:schemeClr val="bg1">
                    <a:lumMod val="85000"/>
                  </a:schemeClr>
                </a:solidFill>
                <a:latin typeface="Arial" panose="020B0604020202020204" pitchFamily="34" charset="0"/>
                <a:ea typeface="宋体" pitchFamily="2" charset="-122"/>
                <a:cs typeface="Arial" panose="020B0604020202020204" pitchFamily="34" charset="0"/>
              </a:rPr>
              <a:t>example.com</a:t>
            </a:r>
            <a:endPar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endParaRPr>
          </a:p>
        </p:txBody>
      </p:sp>
      <p:sp>
        <p:nvSpPr>
          <p:cNvPr id="7" name="对话气泡: 圆角矩形 6">
            <a:extLst>
              <a:ext uri="{FF2B5EF4-FFF2-40B4-BE49-F238E27FC236}">
                <a16:creationId xmlns:a16="http://schemas.microsoft.com/office/drawing/2014/main" id="{881FA42A-864C-440F-8F42-AF98C4A70234}"/>
              </a:ext>
            </a:extLst>
          </p:cNvPr>
          <p:cNvSpPr/>
          <p:nvPr/>
        </p:nvSpPr>
        <p:spPr bwMode="auto">
          <a:xfrm>
            <a:off x="4087259" y="2596476"/>
            <a:ext cx="3029638" cy="1022325"/>
          </a:xfrm>
          <a:prstGeom prst="wedgeRoundRectCallout">
            <a:avLst>
              <a:gd name="adj1" fmla="val -52181"/>
              <a:gd name="adj2" fmla="val 84053"/>
              <a:gd name="adj3" fmla="val 16667"/>
            </a:avLst>
          </a:prstGeom>
          <a:solidFill>
            <a:schemeClr val="accent1"/>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将</a:t>
            </a:r>
            <a:r>
              <a:rPr kumimoji="0" lang="en-US" altLang="zh-CN" sz="2400" b="0" i="0" u="none" strike="noStrike" cap="none" normalizeH="0" baseline="0" dirty="0">
                <a:ln>
                  <a:noFill/>
                </a:ln>
                <a:solidFill>
                  <a:schemeClr val="tx1"/>
                </a:solidFill>
                <a:effectLst/>
                <a:latin typeface="Verdana" pitchFamily="34" charset="0"/>
                <a:ea typeface="宋体" pitchFamily="2" charset="-122"/>
              </a:rPr>
              <a:t>HTTP</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协议升级到</a:t>
            </a:r>
            <a:r>
              <a:rPr kumimoji="0" lang="en-US" altLang="zh-CN" sz="2400" b="0" i="0" u="none" strike="noStrike" cap="none" normalizeH="0" baseline="0" dirty="0">
                <a:ln>
                  <a:noFill/>
                </a:ln>
                <a:solidFill>
                  <a:schemeClr val="tx1"/>
                </a:solidFill>
                <a:effectLst/>
                <a:latin typeface="Verdana" pitchFamily="34" charset="0"/>
                <a:ea typeface="宋体" pitchFamily="2" charset="-122"/>
              </a:rPr>
              <a:t>WebSocket</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协议</a:t>
            </a:r>
          </a:p>
        </p:txBody>
      </p:sp>
      <p:sp>
        <p:nvSpPr>
          <p:cNvPr id="8" name="矩形 7">
            <a:extLst>
              <a:ext uri="{FF2B5EF4-FFF2-40B4-BE49-F238E27FC236}">
                <a16:creationId xmlns:a16="http://schemas.microsoft.com/office/drawing/2014/main" id="{1A329947-B5EF-4C86-BC1A-EEA211B7F8E3}"/>
              </a:ext>
            </a:extLst>
          </p:cNvPr>
          <p:cNvSpPr/>
          <p:nvPr/>
        </p:nvSpPr>
        <p:spPr bwMode="auto">
          <a:xfrm>
            <a:off x="782198" y="3877936"/>
            <a:ext cx="3063658" cy="705081"/>
          </a:xfrm>
          <a:prstGeom prst="rect">
            <a:avLst/>
          </a:prstGeom>
          <a:noFill/>
          <a:ln w="28575"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129033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2" name="矩形 1">
            <a:extLst>
              <a:ext uri="{FF2B5EF4-FFF2-40B4-BE49-F238E27FC236}">
                <a16:creationId xmlns:a16="http://schemas.microsoft.com/office/drawing/2014/main" id="{4BB25BC1-9F5D-4E24-B1E2-AC33F39825D6}"/>
              </a:ext>
            </a:extLst>
          </p:cNvPr>
          <p:cNvSpPr/>
          <p:nvPr/>
        </p:nvSpPr>
        <p:spPr bwMode="auto">
          <a:xfrm>
            <a:off x="738130" y="3008997"/>
            <a:ext cx="8207566" cy="2069780"/>
          </a:xfrm>
          <a:prstGeom prst="rect">
            <a:avLst/>
          </a:prstGeom>
          <a:solidFill>
            <a:schemeClr val="tx1"/>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HTTP/1.1 101 WebSocket Protocol Handshake</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Upgrade: </a:t>
            </a:r>
            <a:r>
              <a:rPr lang="en-US" altLang="zh-CN" sz="2400" dirty="0" err="1">
                <a:solidFill>
                  <a:schemeClr val="bg1">
                    <a:lumMod val="85000"/>
                  </a:schemeClr>
                </a:solidFill>
                <a:latin typeface="Arial" panose="020B0604020202020204" pitchFamily="34" charset="0"/>
                <a:ea typeface="宋体" pitchFamily="2" charset="-122"/>
                <a:cs typeface="Arial" panose="020B0604020202020204" pitchFamily="34" charset="0"/>
              </a:rPr>
              <a:t>websocket</a:t>
            </a:r>
            <a:endPar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endParaRP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Connection: Upgrade</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Sec-WebSocket-Accept: </a:t>
            </a:r>
            <a:r>
              <a:rPr lang="en-US" altLang="zh-CN" sz="2400" dirty="0" err="1">
                <a:solidFill>
                  <a:schemeClr val="bg1">
                    <a:lumMod val="85000"/>
                  </a:schemeClr>
                </a:solidFill>
                <a:latin typeface="Arial" panose="020B0604020202020204" pitchFamily="34" charset="0"/>
                <a:ea typeface="宋体" pitchFamily="2" charset="-122"/>
                <a:cs typeface="Arial" panose="020B0604020202020204" pitchFamily="34" charset="0"/>
              </a:rPr>
              <a:t>7cxQRnWs91xJW9T0QLSuVQ</a:t>
            </a: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a:t>
            </a:r>
          </a:p>
          <a:p>
            <a:pPr fontAlgn="base">
              <a:spcBef>
                <a:spcPct val="0"/>
              </a:spcBef>
              <a:spcAft>
                <a:spcPct val="0"/>
              </a:spcAft>
            </a:pPr>
            <a:r>
              <a:rPr lang="en-US" altLang="zh-CN" sz="2400" dirty="0">
                <a:solidFill>
                  <a:schemeClr val="bg1">
                    <a:lumMod val="85000"/>
                  </a:schemeClr>
                </a:solidFill>
                <a:latin typeface="Arial" panose="020B0604020202020204" pitchFamily="34" charset="0"/>
                <a:ea typeface="宋体" pitchFamily="2" charset="-122"/>
                <a:cs typeface="Arial" panose="020B0604020202020204" pitchFamily="34" charset="0"/>
              </a:rPr>
              <a:t>WebSocket-Protocol: sample</a:t>
            </a:r>
          </a:p>
        </p:txBody>
      </p:sp>
      <p:sp>
        <p:nvSpPr>
          <p:cNvPr id="8" name="矩形: 圆角 7">
            <a:extLst>
              <a:ext uri="{FF2B5EF4-FFF2-40B4-BE49-F238E27FC236}">
                <a16:creationId xmlns:a16="http://schemas.microsoft.com/office/drawing/2014/main" id="{0B947979-329F-45C1-9C89-6B3258D09EF5}"/>
              </a:ext>
            </a:extLst>
          </p:cNvPr>
          <p:cNvSpPr/>
          <p:nvPr/>
        </p:nvSpPr>
        <p:spPr bwMode="auto">
          <a:xfrm>
            <a:off x="793214" y="5396676"/>
            <a:ext cx="7678757" cy="1040098"/>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342900" indent="-342900" fontAlgn="base">
              <a:lnSpc>
                <a:spcPts val="3300"/>
              </a:lnSpc>
              <a:spcBef>
                <a:spcPct val="0"/>
              </a:spcBef>
              <a:spcAft>
                <a:spcPct val="0"/>
              </a:spcAft>
              <a:buClr>
                <a:srgbClr val="C00000"/>
              </a:buClr>
              <a:buFont typeface="Wingdings" panose="05000000000000000000" pitchFamily="2" charset="2"/>
              <a:buChar char="Ø"/>
            </a:pPr>
            <a:r>
              <a:rPr lang="zh-CN" altLang="en-US" sz="2400" dirty="0">
                <a:latin typeface="Verdana" pitchFamily="34" charset="0"/>
                <a:ea typeface="宋体" pitchFamily="2" charset="-122"/>
              </a:rPr>
              <a:t>一旦连接建立成功，就可以在全双工模式下在客户端和服务器之间来回传送</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消息。</a:t>
            </a:r>
          </a:p>
        </p:txBody>
      </p:sp>
      <p:sp>
        <p:nvSpPr>
          <p:cNvPr id="10" name="文本框 9">
            <a:extLst>
              <a:ext uri="{FF2B5EF4-FFF2-40B4-BE49-F238E27FC236}">
                <a16:creationId xmlns:a16="http://schemas.microsoft.com/office/drawing/2014/main" id="{5061708B-4505-4F20-A1BD-A7768E629BFF}"/>
              </a:ext>
            </a:extLst>
          </p:cNvPr>
          <p:cNvSpPr txBox="1"/>
          <p:nvPr/>
        </p:nvSpPr>
        <p:spPr>
          <a:xfrm>
            <a:off x="738130" y="1651000"/>
            <a:ext cx="3063659" cy="461665"/>
          </a:xfrm>
          <a:prstGeom prst="rect">
            <a:avLst/>
          </a:prstGeom>
          <a:noFill/>
        </p:spPr>
        <p:txBody>
          <a:bodyPr wrap="none" rtlCol="0">
            <a:spAutoFit/>
          </a:bodyPr>
          <a:lstStyle/>
          <a:p>
            <a:r>
              <a:rPr lang="en-US" altLang="zh-CN" sz="2400" b="1" dirty="0" err="1">
                <a:solidFill>
                  <a:srgbClr val="C00000"/>
                </a:solidFill>
                <a:latin typeface="Verdana" pitchFamily="34" charset="0"/>
                <a:ea typeface="宋体" pitchFamily="2" charset="-122"/>
              </a:rPr>
              <a:t>1.WebSocket</a:t>
            </a:r>
            <a:r>
              <a:rPr lang="zh-CN" altLang="en-US" sz="2400" b="1" dirty="0">
                <a:solidFill>
                  <a:srgbClr val="C00000"/>
                </a:solidFill>
                <a:latin typeface="Verdana" pitchFamily="34" charset="0"/>
                <a:ea typeface="宋体" pitchFamily="2" charset="-122"/>
              </a:rPr>
              <a:t>握手</a:t>
            </a:r>
            <a:endParaRPr lang="zh-CN" altLang="en-US" sz="2400" b="1" dirty="0">
              <a:solidFill>
                <a:srgbClr val="C00000"/>
              </a:solidFill>
            </a:endParaRPr>
          </a:p>
        </p:txBody>
      </p:sp>
      <p:sp>
        <p:nvSpPr>
          <p:cNvPr id="11" name="文本框 10">
            <a:extLst>
              <a:ext uri="{FF2B5EF4-FFF2-40B4-BE49-F238E27FC236}">
                <a16:creationId xmlns:a16="http://schemas.microsoft.com/office/drawing/2014/main" id="{F5C3F4E7-1733-45FD-82D5-BC5E3B497E80}"/>
              </a:ext>
            </a:extLst>
          </p:cNvPr>
          <p:cNvSpPr txBox="1"/>
          <p:nvPr/>
        </p:nvSpPr>
        <p:spPr>
          <a:xfrm>
            <a:off x="793214" y="2276716"/>
            <a:ext cx="726787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从服务器到客户端：</a:t>
            </a:r>
          </a:p>
        </p:txBody>
      </p:sp>
    </p:spTree>
    <p:extLst>
      <p:ext uri="{BB962C8B-B14F-4D97-AF65-F5344CB8AC3E}">
        <p14:creationId xmlns:p14="http://schemas.microsoft.com/office/powerpoint/2010/main" val="2695543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3063659" cy="461665"/>
          </a:xfrm>
          <a:prstGeom prst="rect">
            <a:avLst/>
          </a:prstGeom>
          <a:noFill/>
        </p:spPr>
        <p:txBody>
          <a:bodyPr wrap="none" rtlCol="0">
            <a:spAutoFit/>
          </a:bodyPr>
          <a:lstStyle/>
          <a:p>
            <a:r>
              <a:rPr lang="en-US" altLang="zh-CN" sz="2400" b="1" dirty="0" err="1">
                <a:solidFill>
                  <a:srgbClr val="C00000"/>
                </a:solidFill>
                <a:latin typeface="Verdana" pitchFamily="34" charset="0"/>
                <a:ea typeface="宋体" pitchFamily="2" charset="-122"/>
              </a:rPr>
              <a:t>2.WebSocket</a:t>
            </a:r>
            <a:r>
              <a:rPr lang="zh-CN" altLang="en-US" sz="2400" b="1" dirty="0">
                <a:solidFill>
                  <a:srgbClr val="C00000"/>
                </a:solidFill>
                <a:latin typeface="Verdana" pitchFamily="34" charset="0"/>
                <a:ea typeface="宋体" pitchFamily="2" charset="-122"/>
              </a:rPr>
              <a:t>接口</a:t>
            </a:r>
            <a:endParaRPr lang="zh-CN" altLang="en-US" sz="2400" b="1" dirty="0">
              <a:solidFill>
                <a:srgbClr val="C00000"/>
              </a:solidFill>
            </a:endParaRPr>
          </a:p>
        </p:txBody>
      </p:sp>
      <p:pic>
        <p:nvPicPr>
          <p:cNvPr id="4" name="图片 3">
            <a:extLst>
              <a:ext uri="{FF2B5EF4-FFF2-40B4-BE49-F238E27FC236}">
                <a16:creationId xmlns:a16="http://schemas.microsoft.com/office/drawing/2014/main" id="{008188CA-9D00-4A72-B1F7-DEDD09687BC1}"/>
              </a:ext>
            </a:extLst>
          </p:cNvPr>
          <p:cNvPicPr>
            <a:picLocks noChangeAspect="1"/>
          </p:cNvPicPr>
          <p:nvPr/>
        </p:nvPicPr>
        <p:blipFill>
          <a:blip r:embed="rId2"/>
          <a:stretch>
            <a:fillRect/>
          </a:stretch>
        </p:blipFill>
        <p:spPr>
          <a:xfrm>
            <a:off x="-3175" y="3027713"/>
            <a:ext cx="9144000" cy="3435246"/>
          </a:xfrm>
          <a:prstGeom prst="rect">
            <a:avLst/>
          </a:prstGeom>
        </p:spPr>
      </p:pic>
      <p:sp>
        <p:nvSpPr>
          <p:cNvPr id="9" name="文本框 8">
            <a:extLst>
              <a:ext uri="{FF2B5EF4-FFF2-40B4-BE49-F238E27FC236}">
                <a16:creationId xmlns:a16="http://schemas.microsoft.com/office/drawing/2014/main" id="{6AE3ABA9-474C-4B30-A0F7-5C682BDE8444}"/>
              </a:ext>
            </a:extLst>
          </p:cNvPr>
          <p:cNvSpPr txBox="1"/>
          <p:nvPr/>
        </p:nvSpPr>
        <p:spPr>
          <a:xfrm>
            <a:off x="738130" y="2312342"/>
            <a:ext cx="7267874"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宋体" pitchFamily="2" charset="-122"/>
                <a:cs typeface="Arial" panose="020B0604020202020204" pitchFamily="34" charset="0"/>
              </a:rPr>
              <a:t>WebSocket</a:t>
            </a:r>
            <a:r>
              <a:rPr lang="zh-CN" altLang="en-US" sz="2400" dirty="0">
                <a:latin typeface="Arial" panose="020B0604020202020204" pitchFamily="34" charset="0"/>
                <a:ea typeface="宋体" pitchFamily="2" charset="-122"/>
                <a:cs typeface="Arial" panose="020B0604020202020204" pitchFamily="34" charset="0"/>
              </a:rPr>
              <a:t>接口代码</a:t>
            </a:r>
            <a:r>
              <a:rPr lang="zh-CN" altLang="en-US" sz="2400" dirty="0"/>
              <a:t>：</a:t>
            </a:r>
          </a:p>
        </p:txBody>
      </p:sp>
    </p:spTree>
    <p:extLst>
      <p:ext uri="{BB962C8B-B14F-4D97-AF65-F5344CB8AC3E}">
        <p14:creationId xmlns:p14="http://schemas.microsoft.com/office/powerpoint/2010/main" val="1144370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3063659" cy="461665"/>
          </a:xfrm>
          <a:prstGeom prst="rect">
            <a:avLst/>
          </a:prstGeom>
          <a:noFill/>
        </p:spPr>
        <p:txBody>
          <a:bodyPr wrap="none" rtlCol="0">
            <a:spAutoFit/>
          </a:bodyPr>
          <a:lstStyle/>
          <a:p>
            <a:r>
              <a:rPr lang="en-US" altLang="zh-CN" sz="2400" b="1" dirty="0" err="1">
                <a:solidFill>
                  <a:srgbClr val="C00000"/>
                </a:solidFill>
                <a:latin typeface="Verdana" pitchFamily="34" charset="0"/>
                <a:ea typeface="宋体" pitchFamily="2" charset="-122"/>
              </a:rPr>
              <a:t>2.WebSocket</a:t>
            </a:r>
            <a:r>
              <a:rPr lang="zh-CN" altLang="en-US" sz="2400" b="1" dirty="0">
                <a:solidFill>
                  <a:srgbClr val="C00000"/>
                </a:solidFill>
                <a:latin typeface="Verdana" pitchFamily="34" charset="0"/>
                <a:ea typeface="宋体" pitchFamily="2" charset="-122"/>
              </a:rPr>
              <a:t>接口</a:t>
            </a:r>
            <a:endParaRPr lang="zh-CN" altLang="en-US" sz="2400" b="1" dirty="0">
              <a:solidFill>
                <a:srgbClr val="C00000"/>
              </a:solidFill>
            </a:endParaRPr>
          </a:p>
        </p:txBody>
      </p:sp>
      <p:sp>
        <p:nvSpPr>
          <p:cNvPr id="9" name="文本框 8">
            <a:extLst>
              <a:ext uri="{FF2B5EF4-FFF2-40B4-BE49-F238E27FC236}">
                <a16:creationId xmlns:a16="http://schemas.microsoft.com/office/drawing/2014/main" id="{6AE3ABA9-474C-4B30-A0F7-5C682BDE8444}"/>
              </a:ext>
            </a:extLst>
          </p:cNvPr>
          <p:cNvSpPr txBox="1"/>
          <p:nvPr/>
        </p:nvSpPr>
        <p:spPr>
          <a:xfrm>
            <a:off x="738130" y="2312342"/>
            <a:ext cx="7267874"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Arial" panose="020B0604020202020204" pitchFamily="34" charset="0"/>
                <a:ea typeface="宋体" pitchFamily="2" charset="-122"/>
                <a:cs typeface="Arial" panose="020B0604020202020204" pitchFamily="34" charset="0"/>
              </a:rPr>
              <a:t>WebSocket</a:t>
            </a:r>
            <a:r>
              <a:rPr lang="zh-CN" altLang="en-US" sz="2400" dirty="0">
                <a:latin typeface="Arial" panose="020B0604020202020204" pitchFamily="34" charset="0"/>
                <a:ea typeface="宋体" pitchFamily="2" charset="-122"/>
                <a:cs typeface="Arial" panose="020B0604020202020204" pitchFamily="34" charset="0"/>
              </a:rPr>
              <a:t>接口代码（续）</a:t>
            </a:r>
            <a:r>
              <a:rPr lang="zh-CN" altLang="en-US" sz="2400" dirty="0"/>
              <a:t>：</a:t>
            </a:r>
          </a:p>
        </p:txBody>
      </p:sp>
      <p:pic>
        <p:nvPicPr>
          <p:cNvPr id="2" name="图片 1">
            <a:extLst>
              <a:ext uri="{FF2B5EF4-FFF2-40B4-BE49-F238E27FC236}">
                <a16:creationId xmlns:a16="http://schemas.microsoft.com/office/drawing/2014/main" id="{E6C4674B-FD68-4434-AAAC-296232A37A32}"/>
              </a:ext>
            </a:extLst>
          </p:cNvPr>
          <p:cNvPicPr>
            <a:picLocks noChangeAspect="1"/>
          </p:cNvPicPr>
          <p:nvPr/>
        </p:nvPicPr>
        <p:blipFill>
          <a:blip r:embed="rId2"/>
          <a:stretch>
            <a:fillRect/>
          </a:stretch>
        </p:blipFill>
        <p:spPr>
          <a:xfrm>
            <a:off x="0" y="2772214"/>
            <a:ext cx="9144000" cy="3828611"/>
          </a:xfrm>
          <a:prstGeom prst="rect">
            <a:avLst/>
          </a:prstGeom>
        </p:spPr>
      </p:pic>
    </p:spTree>
    <p:extLst>
      <p:ext uri="{BB962C8B-B14F-4D97-AF65-F5344CB8AC3E}">
        <p14:creationId xmlns:p14="http://schemas.microsoft.com/office/powerpoint/2010/main" val="4067879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9749" y="742756"/>
            <a:ext cx="938637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982722" y="2924581"/>
            <a:ext cx="7588401" cy="2547164"/>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r>
              <a:rPr lang="en-US" altLang="zh-CN" sz="2400" dirty="0">
                <a:latin typeface="Verdana" pitchFamily="34" charset="0"/>
                <a:ea typeface="宋体" pitchFamily="2" charset="-122"/>
              </a:rPr>
              <a:t>     1</a:t>
            </a:r>
            <a:r>
              <a:rPr lang="zh-CN" altLang="en-US" sz="2400" dirty="0">
                <a:latin typeface="Verdana" pitchFamily="34" charset="0"/>
                <a:ea typeface="宋体" pitchFamily="2" charset="-122"/>
              </a:rPr>
              <a:t>、启动</a:t>
            </a:r>
            <a:r>
              <a:rPr lang="en-US" altLang="zh-CN" sz="2400" dirty="0">
                <a:latin typeface="Verdana" pitchFamily="34" charset="0"/>
                <a:ea typeface="宋体" pitchFamily="2" charset="-122"/>
              </a:rPr>
              <a:t>Python </a:t>
            </a:r>
            <a:r>
              <a:rPr lang="en-US" altLang="zh-CN" sz="2400" dirty="0"/>
              <a:t>WebSocket Echo</a:t>
            </a:r>
            <a:r>
              <a:rPr lang="zh-CN" altLang="en-US" sz="2400" dirty="0"/>
              <a:t>服务器，接收                </a:t>
            </a:r>
            <a:r>
              <a:rPr lang="en-US" altLang="zh-CN" sz="2400" dirty="0" err="1">
                <a:highlight>
                  <a:srgbClr val="FFFF00"/>
                </a:highlight>
              </a:rPr>
              <a:t>ws</a:t>
            </a:r>
            <a:r>
              <a:rPr lang="en-US" altLang="zh-CN" sz="2400" dirty="0">
                <a:highlight>
                  <a:srgbClr val="FFFF00"/>
                </a:highlight>
              </a:rPr>
              <a:t>://</a:t>
            </a:r>
            <a:r>
              <a:rPr lang="en-US" altLang="zh-CN" sz="2400" dirty="0" err="1">
                <a:highlight>
                  <a:srgbClr val="FFFF00"/>
                </a:highlight>
              </a:rPr>
              <a:t>localhost:8080</a:t>
            </a:r>
            <a:r>
              <a:rPr lang="en-US" altLang="zh-CN" sz="2400" dirty="0">
                <a:highlight>
                  <a:srgbClr val="FFFF00"/>
                </a:highlight>
              </a:rPr>
              <a:t>/</a:t>
            </a:r>
            <a:r>
              <a:rPr lang="en-US" altLang="zh-CN" sz="2400" dirty="0" err="1">
                <a:highlight>
                  <a:srgbClr val="FFFF00"/>
                </a:highlight>
              </a:rPr>
              <a:t>echos</a:t>
            </a:r>
            <a:r>
              <a:rPr lang="zh-CN" altLang="en-US" sz="2400" dirty="0"/>
              <a:t>上的连接</a:t>
            </a: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a:t>
            </a:r>
            <a:endParaRPr lang="en-US" altLang="zh-CN" sz="2400" dirty="0">
              <a:latin typeface="Verdana" pitchFamily="34" charset="0"/>
              <a:ea typeface="宋体" pitchFamily="2" charset="-122"/>
            </a:endParaRPr>
          </a:p>
          <a:p>
            <a:pPr fontAlgn="base">
              <a:lnSpc>
                <a:spcPts val="1200"/>
              </a:lnSpc>
              <a:spcBef>
                <a:spcPct val="0"/>
              </a:spcBef>
              <a:spcAft>
                <a:spcPct val="0"/>
              </a:spcAft>
            </a:pPr>
            <a:endParaRPr lang="en-US" altLang="zh-CN" sz="2400" dirty="0">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打开命令行窗口，转到该文件所在的文件夹，然后执行以下命令：</a:t>
            </a:r>
            <a:endParaRPr lang="en-US" altLang="zh-CN" sz="2400" dirty="0">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      </a:t>
            </a:r>
          </a:p>
        </p:txBody>
      </p:sp>
      <p:sp>
        <p:nvSpPr>
          <p:cNvPr id="2" name="文本框 1">
            <a:extLst>
              <a:ext uri="{FF2B5EF4-FFF2-40B4-BE49-F238E27FC236}">
                <a16:creationId xmlns:a16="http://schemas.microsoft.com/office/drawing/2014/main" id="{3FAD8096-52B1-4755-AC6D-65D14997ACAA}"/>
              </a:ext>
            </a:extLst>
          </p:cNvPr>
          <p:cNvSpPr txBox="1"/>
          <p:nvPr/>
        </p:nvSpPr>
        <p:spPr>
          <a:xfrm>
            <a:off x="687758" y="1829921"/>
            <a:ext cx="7883365" cy="899670"/>
          </a:xfrm>
          <a:prstGeom prst="rect">
            <a:avLst/>
          </a:prstGeom>
          <a:noFill/>
        </p:spPr>
        <p:txBody>
          <a:bodyPr wrap="square" rtlCol="0">
            <a:spAutoFit/>
          </a:bodyPr>
          <a:lstStyle/>
          <a:p>
            <a:pPr>
              <a:lnSpc>
                <a:spcPts val="3300"/>
              </a:lnSpc>
            </a:pPr>
            <a:r>
              <a:rPr lang="zh-CN" altLang="en-US" sz="2400" dirty="0">
                <a:latin typeface="Verdana" pitchFamily="34" charset="0"/>
                <a:ea typeface="宋体" pitchFamily="2" charset="-122"/>
              </a:rPr>
              <a:t>      在使用</a:t>
            </a:r>
            <a:r>
              <a:rPr lang="en-US" altLang="zh-CN" sz="2400" dirty="0" err="1"/>
              <a:t>WebSockets</a:t>
            </a:r>
            <a:r>
              <a:rPr lang="en-US" altLang="zh-CN" sz="2400" dirty="0"/>
              <a:t> API</a:t>
            </a:r>
            <a:r>
              <a:rPr lang="zh-CN" altLang="en-US" sz="2400" dirty="0"/>
              <a:t>之前，先完成</a:t>
            </a:r>
            <a:r>
              <a:rPr lang="en-US" altLang="zh-CN" sz="2400" dirty="0"/>
              <a:t>WebSocket </a:t>
            </a:r>
            <a:r>
              <a:rPr lang="zh-CN" altLang="en-US" sz="2400" dirty="0"/>
              <a:t>“</a:t>
            </a:r>
            <a:r>
              <a:rPr lang="en-US" altLang="zh-CN" sz="2400" dirty="0"/>
              <a:t>Echo</a:t>
            </a:r>
            <a:r>
              <a:rPr lang="zh-CN" altLang="en-US" sz="2400" dirty="0"/>
              <a:t>”服务器的编写，具体步骤如下：</a:t>
            </a:r>
          </a:p>
        </p:txBody>
      </p:sp>
      <p:sp>
        <p:nvSpPr>
          <p:cNvPr id="4" name="文本框 3">
            <a:extLst>
              <a:ext uri="{FF2B5EF4-FFF2-40B4-BE49-F238E27FC236}">
                <a16:creationId xmlns:a16="http://schemas.microsoft.com/office/drawing/2014/main" id="{7D75483B-33D4-4982-AB2B-3F1972AF3452}"/>
              </a:ext>
            </a:extLst>
          </p:cNvPr>
          <p:cNvSpPr txBox="1"/>
          <p:nvPr/>
        </p:nvSpPr>
        <p:spPr>
          <a:xfrm>
            <a:off x="1" y="5471745"/>
            <a:ext cx="9143999" cy="461665"/>
          </a:xfrm>
          <a:prstGeom prst="rect">
            <a:avLst/>
          </a:prstGeom>
          <a:solidFill>
            <a:schemeClr val="tx1"/>
          </a:solidFill>
        </p:spPr>
        <p:txBody>
          <a:bodyPr wrap="square" rtlCol="0">
            <a:spAutoFit/>
          </a:bodyPr>
          <a:lstStyle/>
          <a:p>
            <a:pPr algn="ctr"/>
            <a:r>
              <a:rPr lang="en-US" altLang="zh-CN" sz="2400" dirty="0">
                <a:solidFill>
                  <a:schemeClr val="bg1"/>
                </a:solidFill>
                <a:latin typeface="Verdana" pitchFamily="34" charset="0"/>
                <a:ea typeface="宋体" pitchFamily="2" charset="-122"/>
              </a:rPr>
              <a:t>Python </a:t>
            </a:r>
            <a:r>
              <a:rPr lang="en-US" altLang="zh-CN" sz="2400" dirty="0" err="1">
                <a:solidFill>
                  <a:schemeClr val="bg1"/>
                </a:solidFill>
                <a:latin typeface="Verdana" pitchFamily="34" charset="0"/>
                <a:ea typeface="宋体" pitchFamily="2" charset="-122"/>
              </a:rPr>
              <a:t>websocket.py</a:t>
            </a:r>
            <a:r>
              <a:rPr lang="en-US" altLang="zh-CN" sz="2400" dirty="0">
                <a:solidFill>
                  <a:schemeClr val="bg1"/>
                </a:solidFill>
                <a:latin typeface="Verdana" pitchFamily="34" charset="0"/>
                <a:ea typeface="宋体" pitchFamily="2" charset="-122"/>
              </a:rPr>
              <a:t>     </a:t>
            </a:r>
          </a:p>
        </p:txBody>
      </p:sp>
    </p:spTree>
    <p:extLst>
      <p:ext uri="{BB962C8B-B14F-4D97-AF65-F5344CB8AC3E}">
        <p14:creationId xmlns:p14="http://schemas.microsoft.com/office/powerpoint/2010/main" val="204107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0" y="758825"/>
            <a:ext cx="9353319"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697506" y="1926497"/>
            <a:ext cx="8051207" cy="2547164"/>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r>
              <a:rPr lang="en-US" altLang="zh-CN" sz="2400" dirty="0">
                <a:latin typeface="Verdana" pitchFamily="34" charset="0"/>
                <a:ea typeface="宋体" pitchFamily="2" charset="-122"/>
              </a:rPr>
              <a:t>      2</a:t>
            </a:r>
            <a:r>
              <a:rPr lang="zh-CN" altLang="en-US" sz="2400" dirty="0">
                <a:latin typeface="Verdana" pitchFamily="34" charset="0"/>
                <a:ea typeface="宋体" pitchFamily="2" charset="-122"/>
              </a:rPr>
              <a:t>、启动广播</a:t>
            </a:r>
            <a:r>
              <a:rPr lang="zh-CN" altLang="en-US" sz="2400" dirty="0"/>
              <a:t>服务器</a:t>
            </a:r>
            <a:r>
              <a:rPr lang="en-US" altLang="zh-CN" sz="2400" dirty="0"/>
              <a:t>(broadcast server)</a:t>
            </a:r>
            <a:r>
              <a:rPr lang="zh-CN" altLang="en-US" sz="2400" dirty="0"/>
              <a:t>，接收                </a:t>
            </a:r>
            <a:r>
              <a:rPr lang="en-US" altLang="zh-CN" sz="2400" dirty="0" err="1">
                <a:highlight>
                  <a:srgbClr val="FFFF00"/>
                </a:highlight>
              </a:rPr>
              <a:t>ws</a:t>
            </a:r>
            <a:r>
              <a:rPr lang="en-US" altLang="zh-CN" sz="2400" dirty="0">
                <a:highlight>
                  <a:srgbClr val="FFFF00"/>
                </a:highlight>
              </a:rPr>
              <a:t>://</a:t>
            </a:r>
            <a:r>
              <a:rPr lang="en-US" altLang="zh-CN" sz="2400" dirty="0" err="1">
                <a:highlight>
                  <a:srgbClr val="FFFF00"/>
                </a:highlight>
              </a:rPr>
              <a:t>localhost:8080</a:t>
            </a:r>
            <a:r>
              <a:rPr lang="en-US" altLang="zh-CN" sz="2400" dirty="0">
                <a:highlight>
                  <a:srgbClr val="FFFF00"/>
                </a:highlight>
              </a:rPr>
              <a:t>/ broadcast</a:t>
            </a:r>
            <a:r>
              <a:rPr lang="zh-CN" altLang="en-US" sz="2400" dirty="0"/>
              <a:t>上的连接</a:t>
            </a: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a:t>
            </a:r>
            <a:endParaRPr lang="en-US" altLang="zh-CN" sz="2400" dirty="0">
              <a:latin typeface="Verdana" pitchFamily="34" charset="0"/>
              <a:ea typeface="宋体" pitchFamily="2" charset="-122"/>
            </a:endParaRPr>
          </a:p>
          <a:p>
            <a:pPr fontAlgn="base">
              <a:lnSpc>
                <a:spcPts val="1200"/>
              </a:lnSpc>
              <a:spcBef>
                <a:spcPct val="0"/>
              </a:spcBef>
              <a:spcAft>
                <a:spcPct val="0"/>
              </a:spcAft>
            </a:pPr>
            <a:endParaRPr lang="en-US" altLang="zh-CN" sz="2400" dirty="0">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打开命令行窗口，转到该文件所在的文件夹，然后执行以下命令：</a:t>
            </a:r>
            <a:endParaRPr lang="en-US" altLang="zh-CN" sz="2400" dirty="0">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      </a:t>
            </a:r>
          </a:p>
        </p:txBody>
      </p:sp>
      <p:sp>
        <p:nvSpPr>
          <p:cNvPr id="4" name="文本框 3">
            <a:extLst>
              <a:ext uri="{FF2B5EF4-FFF2-40B4-BE49-F238E27FC236}">
                <a16:creationId xmlns:a16="http://schemas.microsoft.com/office/drawing/2014/main" id="{7D75483B-33D4-4982-AB2B-3F1972AF3452}"/>
              </a:ext>
            </a:extLst>
          </p:cNvPr>
          <p:cNvSpPr txBox="1"/>
          <p:nvPr/>
        </p:nvSpPr>
        <p:spPr>
          <a:xfrm>
            <a:off x="-3175" y="4749158"/>
            <a:ext cx="9143999" cy="461665"/>
          </a:xfrm>
          <a:prstGeom prst="rect">
            <a:avLst/>
          </a:prstGeom>
          <a:solidFill>
            <a:schemeClr val="tx1"/>
          </a:solidFill>
        </p:spPr>
        <p:txBody>
          <a:bodyPr wrap="square" rtlCol="0">
            <a:spAutoFit/>
          </a:bodyPr>
          <a:lstStyle/>
          <a:p>
            <a:pPr algn="ctr"/>
            <a:r>
              <a:rPr lang="en-US" altLang="zh-CN" sz="2400" dirty="0">
                <a:solidFill>
                  <a:schemeClr val="bg1"/>
                </a:solidFill>
                <a:latin typeface="Verdana" pitchFamily="34" charset="0"/>
                <a:ea typeface="宋体" pitchFamily="2" charset="-122"/>
              </a:rPr>
              <a:t>Python </a:t>
            </a:r>
            <a:r>
              <a:rPr lang="en-US" altLang="zh-CN" sz="2400" dirty="0" err="1">
                <a:solidFill>
                  <a:schemeClr val="bg1"/>
                </a:solidFill>
              </a:rPr>
              <a:t>broadcast</a:t>
            </a:r>
            <a:r>
              <a:rPr lang="en-US" altLang="zh-CN" sz="2400" dirty="0" err="1">
                <a:solidFill>
                  <a:schemeClr val="bg1"/>
                </a:solidFill>
                <a:latin typeface="Verdana" pitchFamily="34" charset="0"/>
                <a:ea typeface="宋体" pitchFamily="2" charset="-122"/>
              </a:rPr>
              <a:t>.py</a:t>
            </a:r>
            <a:r>
              <a:rPr lang="en-US" altLang="zh-CN" sz="2400" dirty="0">
                <a:solidFill>
                  <a:schemeClr val="bg1"/>
                </a:solidFill>
                <a:latin typeface="Verdana" pitchFamily="34" charset="0"/>
                <a:ea typeface="宋体" pitchFamily="2" charset="-122"/>
              </a:rPr>
              <a:t>     </a:t>
            </a:r>
          </a:p>
        </p:txBody>
      </p:sp>
    </p:spTree>
    <p:extLst>
      <p:ext uri="{BB962C8B-B14F-4D97-AF65-F5344CB8AC3E}">
        <p14:creationId xmlns:p14="http://schemas.microsoft.com/office/powerpoint/2010/main" val="322535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107BD14-568E-4F83-B3C0-05B192EA12C0}"/>
              </a:ext>
            </a:extLst>
          </p:cNvPr>
          <p:cNvSpPr>
            <a:spLocks noGrp="1" noChangeArrowheads="1"/>
          </p:cNvSpPr>
          <p:nvPr>
            <p:ph type="title"/>
          </p:nvPr>
        </p:nvSpPr>
        <p:spPr bwMode="auto">
          <a:xfrm>
            <a:off x="568325" y="684213"/>
            <a:ext cx="8001000" cy="1216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eaLnBrk="1" hangingPunct="1"/>
            <a:r>
              <a:rPr lang="zh-CN" altLang="en-US"/>
              <a:t>内容安排</a:t>
            </a:r>
          </a:p>
        </p:txBody>
      </p:sp>
      <p:sp>
        <p:nvSpPr>
          <p:cNvPr id="19459" name="Rectangle 3">
            <a:extLst>
              <a:ext uri="{FF2B5EF4-FFF2-40B4-BE49-F238E27FC236}">
                <a16:creationId xmlns:a16="http://schemas.microsoft.com/office/drawing/2014/main" id="{C0306350-F9D0-4A89-9746-63D2013454C4}"/>
              </a:ext>
            </a:extLst>
          </p:cNvPr>
          <p:cNvSpPr>
            <a:spLocks noGrp="1" noChangeArrowheads="1"/>
          </p:cNvSpPr>
          <p:nvPr>
            <p:ph type="body" idx="1"/>
          </p:nvPr>
        </p:nvSpPr>
        <p:spPr bwMode="auto">
          <a:xfrm>
            <a:off x="631824" y="1989369"/>
            <a:ext cx="7481397" cy="4133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r>
              <a:rPr lang="en-US" altLang="zh-CN" sz="2600" dirty="0"/>
              <a:t>7.1 </a:t>
            </a:r>
            <a:r>
              <a:rPr lang="en-US" altLang="zh-CN" sz="2600" dirty="0" err="1"/>
              <a:t>WebSockets</a:t>
            </a:r>
            <a:r>
              <a:rPr lang="zh-CN" altLang="en-US" sz="2600" dirty="0"/>
              <a:t>概述</a:t>
            </a:r>
            <a:endParaRPr lang="en-US" altLang="zh-CN" sz="2600" dirty="0"/>
          </a:p>
          <a:p>
            <a:pPr eaLnBrk="1" hangingPunct="1"/>
            <a:r>
              <a:rPr lang="en-US" altLang="zh-CN" sz="2600" dirty="0"/>
              <a:t>7.2 </a:t>
            </a:r>
            <a:r>
              <a:rPr lang="zh-CN" altLang="en-US" sz="2600" dirty="0"/>
              <a:t>编写简单的</a:t>
            </a:r>
            <a:r>
              <a:rPr lang="en-US" altLang="zh-CN" sz="2600" dirty="0"/>
              <a:t>Echo </a:t>
            </a:r>
            <a:r>
              <a:rPr lang="en-US" altLang="zh-CN" sz="2600" dirty="0" err="1"/>
              <a:t>WebSockets</a:t>
            </a:r>
            <a:r>
              <a:rPr lang="zh-CN" altLang="en-US" sz="2600" dirty="0"/>
              <a:t>服务器</a:t>
            </a:r>
          </a:p>
          <a:p>
            <a:pPr eaLnBrk="1" hangingPunct="1"/>
            <a:r>
              <a:rPr lang="en-US" altLang="zh-CN" sz="2600" dirty="0"/>
              <a:t>7.3 </a:t>
            </a:r>
            <a:r>
              <a:rPr lang="zh-CN" altLang="en-US" sz="2600" dirty="0"/>
              <a:t>使用</a:t>
            </a:r>
            <a:r>
              <a:rPr lang="en-US" altLang="zh-CN" sz="2600" dirty="0" err="1"/>
              <a:t>HTML5</a:t>
            </a:r>
            <a:r>
              <a:rPr lang="en-US" altLang="zh-CN" sz="2600" dirty="0"/>
              <a:t> </a:t>
            </a:r>
            <a:r>
              <a:rPr lang="en-US" altLang="zh-CN" sz="2600" dirty="0" err="1"/>
              <a:t>WebSockets</a:t>
            </a:r>
            <a:r>
              <a:rPr lang="en-US" altLang="zh-CN" sz="2600" dirty="0"/>
              <a:t> API</a:t>
            </a:r>
            <a:endParaRPr lang="zh-CN" altLang="en-US" sz="2600" dirty="0"/>
          </a:p>
          <a:p>
            <a:pPr eaLnBrk="1" hangingPunct="1"/>
            <a:r>
              <a:rPr lang="en-US" altLang="zh-CN" sz="2600" dirty="0"/>
              <a:t>7.4 </a:t>
            </a:r>
            <a:r>
              <a:rPr lang="zh-CN" altLang="en-US" sz="2600" dirty="0"/>
              <a:t>创建</a:t>
            </a:r>
            <a:r>
              <a:rPr lang="en-US" altLang="zh-CN" sz="2600" dirty="0" err="1"/>
              <a:t>HTML5</a:t>
            </a:r>
            <a:r>
              <a:rPr lang="en-US" altLang="zh-CN" sz="2600" dirty="0"/>
              <a:t> </a:t>
            </a:r>
            <a:r>
              <a:rPr lang="en-US" altLang="zh-CN" sz="2600" dirty="0" err="1"/>
              <a:t>WebSockets</a:t>
            </a:r>
            <a:r>
              <a:rPr lang="zh-CN" altLang="en-US" sz="2600" dirty="0"/>
              <a:t>应用程序</a:t>
            </a:r>
            <a:endParaRPr lang="en-US" altLang="zh-CN" sz="2600" dirty="0"/>
          </a:p>
          <a:p>
            <a:pPr eaLnBrk="1" hangingPunct="1"/>
            <a:r>
              <a:rPr lang="en-US" altLang="zh-CN" sz="2600" dirty="0"/>
              <a:t>7.5 </a:t>
            </a:r>
            <a:r>
              <a:rPr lang="zh-CN" altLang="en-US" sz="2600" dirty="0"/>
              <a:t>课后思考</a:t>
            </a:r>
            <a:endParaRPr lang="en-US" altLang="zh-CN" sz="2600" dirty="0"/>
          </a:p>
          <a:p>
            <a:pPr eaLnBrk="1" hangingPunct="1"/>
            <a:r>
              <a:rPr lang="en-US" altLang="zh-CN" sz="2600" dirty="0"/>
              <a:t>7.6 </a:t>
            </a:r>
            <a:r>
              <a:rPr lang="zh-CN" altLang="en-US" sz="2600" dirty="0"/>
              <a:t>小结</a:t>
            </a:r>
          </a:p>
        </p:txBody>
      </p:sp>
      <p:sp>
        <p:nvSpPr>
          <p:cNvPr id="3" name="页脚占位符 2">
            <a:extLst>
              <a:ext uri="{FF2B5EF4-FFF2-40B4-BE49-F238E27FC236}">
                <a16:creationId xmlns:a16="http://schemas.microsoft.com/office/drawing/2014/main" id="{115F4801-5981-4B1F-A156-8252AF1CE7FD}"/>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19462" name="灯片编号占位符 3">
            <a:extLst>
              <a:ext uri="{FF2B5EF4-FFF2-40B4-BE49-F238E27FC236}">
                <a16:creationId xmlns:a16="http://schemas.microsoft.com/office/drawing/2014/main" id="{58208E41-D981-4DC6-820A-C55E440EC7E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CBD2020-EDC8-4F87-9D28-B4ED1E7F1303}"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9696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1" y="758825"/>
            <a:ext cx="9287218"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98503" y="1792608"/>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r>
              <a:rPr lang="en-US" altLang="zh-CN" sz="2400" dirty="0">
                <a:latin typeface="Verdana" pitchFamily="34" charset="0"/>
                <a:ea typeface="宋体" pitchFamily="2" charset="-122"/>
              </a:rPr>
              <a:t>      3</a:t>
            </a:r>
            <a:r>
              <a:rPr lang="zh-CN" altLang="en-US" sz="2400" dirty="0">
                <a:latin typeface="Verdana" pitchFamily="34" charset="0"/>
                <a:ea typeface="宋体" pitchFamily="2" charset="-122"/>
              </a:rPr>
              <a:t>、浏览器向</a:t>
            </a:r>
            <a:r>
              <a:rPr lang="en-US" altLang="zh-CN" sz="2400" dirty="0"/>
              <a:t>WebSocket URL</a:t>
            </a:r>
            <a:r>
              <a:rPr lang="zh-CN" altLang="en-US" sz="2400" dirty="0"/>
              <a:t>发出一个请求。服务器会返回报头来完成</a:t>
            </a:r>
            <a:r>
              <a:rPr lang="en-US" altLang="zh-CN" sz="2400" dirty="0"/>
              <a:t>WebSocket</a:t>
            </a:r>
            <a:r>
              <a:rPr lang="zh-CN" altLang="en-US" sz="2400" dirty="0"/>
              <a:t>握手</a:t>
            </a:r>
            <a:r>
              <a:rPr lang="zh-CN" altLang="en-US" sz="2400" dirty="0">
                <a:latin typeface="Verdana" pitchFamily="34" charset="0"/>
                <a:ea typeface="宋体" pitchFamily="2" charset="-122"/>
              </a:rPr>
              <a:t>。</a:t>
            </a:r>
            <a:r>
              <a:rPr lang="en-US" altLang="zh-CN" sz="2400" dirty="0">
                <a:latin typeface="Verdana" pitchFamily="34" charset="0"/>
                <a:ea typeface="宋体" pitchFamily="2" charset="-122"/>
              </a:rPr>
              <a:t>      </a:t>
            </a:r>
          </a:p>
        </p:txBody>
      </p:sp>
      <p:sp>
        <p:nvSpPr>
          <p:cNvPr id="4" name="文本框 3">
            <a:extLst>
              <a:ext uri="{FF2B5EF4-FFF2-40B4-BE49-F238E27FC236}">
                <a16:creationId xmlns:a16="http://schemas.microsoft.com/office/drawing/2014/main" id="{7D75483B-33D4-4982-AB2B-3F1972AF3452}"/>
              </a:ext>
            </a:extLst>
          </p:cNvPr>
          <p:cNvSpPr txBox="1"/>
          <p:nvPr/>
        </p:nvSpPr>
        <p:spPr>
          <a:xfrm>
            <a:off x="-3175" y="2815173"/>
            <a:ext cx="9143999" cy="3785652"/>
          </a:xfrm>
          <a:prstGeom prst="rect">
            <a:avLst/>
          </a:prstGeom>
          <a:solidFill>
            <a:schemeClr val="tx1"/>
          </a:solidFill>
        </p:spPr>
        <p:txBody>
          <a:bodyPr wrap="square" rtlCol="0">
            <a:spAutoFit/>
          </a:bodyPr>
          <a:lstStyle/>
          <a:p>
            <a:r>
              <a:rPr lang="en-US" altLang="zh-CN" sz="2400" dirty="0">
                <a:solidFill>
                  <a:schemeClr val="bg1"/>
                </a:solidFill>
                <a:latin typeface="Verdana" pitchFamily="34" charset="0"/>
                <a:ea typeface="宋体" pitchFamily="2" charset="-122"/>
              </a:rPr>
              <a:t>#</a:t>
            </a:r>
            <a:r>
              <a:rPr lang="zh-CN" altLang="en-US" sz="2400" dirty="0">
                <a:solidFill>
                  <a:schemeClr val="bg1"/>
                </a:solidFill>
                <a:latin typeface="Verdana" pitchFamily="34" charset="0"/>
                <a:ea typeface="宋体" pitchFamily="2" charset="-122"/>
              </a:rPr>
              <a:t>填写我们自己的响应报头</a:t>
            </a:r>
            <a:endParaRPr lang="en-US" altLang="zh-CN" sz="2400" dirty="0">
              <a:solidFill>
                <a:schemeClr val="bg1"/>
              </a:solidFill>
              <a:latin typeface="Verdana" pitchFamily="34" charset="0"/>
              <a:ea typeface="宋体" pitchFamily="2" charset="-122"/>
            </a:endParaRPr>
          </a:p>
          <a:p>
            <a:r>
              <a:rPr lang="en-US" altLang="zh-CN" sz="2400" dirty="0" err="1">
                <a:solidFill>
                  <a:schemeClr val="bg1"/>
                </a:solidFill>
                <a:latin typeface="Verdana" pitchFamily="34" charset="0"/>
                <a:ea typeface="宋体" pitchFamily="2" charset="-122"/>
              </a:rPr>
              <a:t>self.send_bytes</a:t>
            </a:r>
            <a:r>
              <a:rPr lang="en-US" altLang="zh-CN" sz="2400" dirty="0">
                <a:solidFill>
                  <a:schemeClr val="bg1"/>
                </a:solidFill>
                <a:latin typeface="Verdana" pitchFamily="34" charset="0"/>
                <a:ea typeface="宋体" pitchFamily="2" charset="-122"/>
              </a:rPr>
              <a:t>("HTTP/1.1 101 Switching Protocols\r\n")</a:t>
            </a:r>
          </a:p>
          <a:p>
            <a:r>
              <a:rPr lang="en-US" altLang="zh-CN" sz="2400" dirty="0">
                <a:solidFill>
                  <a:schemeClr val="bg1"/>
                </a:solidFill>
                <a:latin typeface="Verdana" pitchFamily="34" charset="0"/>
                <a:ea typeface="宋体" pitchFamily="2" charset="-122"/>
              </a:rPr>
              <a:t>    </a:t>
            </a:r>
            <a:r>
              <a:rPr lang="en-US" altLang="zh-CN" sz="2400" dirty="0" err="1">
                <a:solidFill>
                  <a:schemeClr val="bg1"/>
                </a:solidFill>
                <a:latin typeface="Verdana" pitchFamily="34" charset="0"/>
                <a:ea typeface="宋体" pitchFamily="2" charset="-122"/>
              </a:rPr>
              <a:t>self.send_bytes</a:t>
            </a:r>
            <a:r>
              <a:rPr lang="en-US" altLang="zh-CN" sz="2400" dirty="0">
                <a:solidFill>
                  <a:schemeClr val="bg1"/>
                </a:solidFill>
                <a:latin typeface="Verdana" pitchFamily="34" charset="0"/>
                <a:ea typeface="宋体" pitchFamily="2" charset="-122"/>
              </a:rPr>
              <a:t>("Upgrade: WebSocket\r\n")</a:t>
            </a:r>
          </a:p>
          <a:p>
            <a:r>
              <a:rPr lang="en-US" altLang="zh-CN" sz="2400" dirty="0">
                <a:solidFill>
                  <a:schemeClr val="bg1"/>
                </a:solidFill>
                <a:latin typeface="Verdana" pitchFamily="34" charset="0"/>
                <a:ea typeface="宋体" pitchFamily="2" charset="-122"/>
              </a:rPr>
              <a:t>    </a:t>
            </a:r>
            <a:r>
              <a:rPr lang="en-US" altLang="zh-CN" sz="2400" dirty="0" err="1">
                <a:solidFill>
                  <a:schemeClr val="bg1"/>
                </a:solidFill>
                <a:latin typeface="Verdana" pitchFamily="34" charset="0"/>
                <a:ea typeface="宋体" pitchFamily="2" charset="-122"/>
              </a:rPr>
              <a:t>self.send_bytes</a:t>
            </a:r>
            <a:r>
              <a:rPr lang="en-US" altLang="zh-CN" sz="2400" dirty="0">
                <a:solidFill>
                  <a:schemeClr val="bg1"/>
                </a:solidFill>
                <a:latin typeface="Verdana" pitchFamily="34" charset="0"/>
                <a:ea typeface="宋体" pitchFamily="2" charset="-122"/>
              </a:rPr>
              <a:t>("Connection: Upgrade\r\n")</a:t>
            </a:r>
          </a:p>
          <a:p>
            <a:r>
              <a:rPr lang="en-US" altLang="zh-CN" sz="2400" dirty="0">
                <a:solidFill>
                  <a:schemeClr val="bg1"/>
                </a:solidFill>
                <a:latin typeface="Verdana" pitchFamily="34" charset="0"/>
                <a:ea typeface="宋体" pitchFamily="2" charset="-122"/>
              </a:rPr>
              <a:t>    </a:t>
            </a:r>
            <a:r>
              <a:rPr lang="en-US" altLang="zh-CN" sz="2400" dirty="0" err="1">
                <a:solidFill>
                  <a:schemeClr val="bg1"/>
                </a:solidFill>
                <a:latin typeface="Verdana" pitchFamily="34" charset="0"/>
                <a:ea typeface="宋体" pitchFamily="2" charset="-122"/>
              </a:rPr>
              <a:t>self.send_bytes</a:t>
            </a:r>
            <a:r>
              <a:rPr lang="en-US" altLang="zh-CN" sz="2400" dirty="0">
                <a:solidFill>
                  <a:schemeClr val="bg1"/>
                </a:solidFill>
                <a:latin typeface="Verdana" pitchFamily="34" charset="0"/>
                <a:ea typeface="宋体" pitchFamily="2" charset="-122"/>
              </a:rPr>
              <a:t>("Sec-WebSocket-Accept: %s\r\n" % </a:t>
            </a:r>
            <a:r>
              <a:rPr lang="en-US" altLang="zh-CN" sz="2400" dirty="0" err="1">
                <a:solidFill>
                  <a:schemeClr val="bg1"/>
                </a:solidFill>
                <a:latin typeface="Verdana" pitchFamily="34" charset="0"/>
                <a:ea typeface="宋体" pitchFamily="2" charset="-122"/>
              </a:rPr>
              <a:t>self.hash_key</a:t>
            </a:r>
            <a:r>
              <a:rPr lang="en-US" altLang="zh-CN" sz="2400" dirty="0">
                <a:solidFill>
                  <a:schemeClr val="bg1"/>
                </a:solidFill>
                <a:latin typeface="Verdana" pitchFamily="34" charset="0"/>
                <a:ea typeface="宋体" pitchFamily="2" charset="-122"/>
              </a:rPr>
              <a:t>(key))</a:t>
            </a:r>
          </a:p>
          <a:p>
            <a:r>
              <a:rPr lang="en-US" altLang="zh-CN" sz="2400" dirty="0">
                <a:solidFill>
                  <a:schemeClr val="bg1"/>
                </a:solidFill>
                <a:latin typeface="Verdana" pitchFamily="34" charset="0"/>
                <a:ea typeface="宋体" pitchFamily="2" charset="-122"/>
              </a:rPr>
              <a:t>    if "Sec-WebSocket-Protocol" in headers:</a:t>
            </a:r>
          </a:p>
          <a:p>
            <a:r>
              <a:rPr lang="en-US" altLang="zh-CN" sz="2400" dirty="0">
                <a:solidFill>
                  <a:schemeClr val="bg1"/>
                </a:solidFill>
                <a:latin typeface="Verdana" pitchFamily="34" charset="0"/>
                <a:ea typeface="宋体" pitchFamily="2" charset="-122"/>
              </a:rPr>
              <a:t>    	protocol = headers["Sec-WebSocket-Protocol"]</a:t>
            </a:r>
          </a:p>
          <a:p>
            <a:r>
              <a:rPr lang="en-US" altLang="zh-CN" sz="2400" dirty="0">
                <a:solidFill>
                  <a:schemeClr val="bg1"/>
                </a:solidFill>
                <a:latin typeface="Verdana" pitchFamily="34" charset="0"/>
                <a:ea typeface="宋体" pitchFamily="2" charset="-122"/>
              </a:rPr>
              <a:t>    	</a:t>
            </a:r>
            <a:r>
              <a:rPr lang="en-US" altLang="zh-CN" sz="2400" dirty="0" err="1">
                <a:solidFill>
                  <a:schemeClr val="bg1"/>
                </a:solidFill>
                <a:latin typeface="Verdana" pitchFamily="34" charset="0"/>
                <a:ea typeface="宋体" pitchFamily="2" charset="-122"/>
              </a:rPr>
              <a:t>elf.send_bytes</a:t>
            </a:r>
            <a:r>
              <a:rPr lang="en-US" altLang="zh-CN" sz="2400" dirty="0">
                <a:solidFill>
                  <a:schemeClr val="bg1"/>
                </a:solidFill>
                <a:latin typeface="Verdana" pitchFamily="34" charset="0"/>
                <a:ea typeface="宋体" pitchFamily="2" charset="-122"/>
              </a:rPr>
              <a:t>("Sec-WebSocket-Accept: %s\r\n" % protocol)</a:t>
            </a:r>
          </a:p>
        </p:txBody>
      </p:sp>
    </p:spTree>
    <p:extLst>
      <p:ext uri="{BB962C8B-B14F-4D97-AF65-F5344CB8AC3E}">
        <p14:creationId xmlns:p14="http://schemas.microsoft.com/office/powerpoint/2010/main" val="681085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629037"/>
            <a:ext cx="4298806" cy="461665"/>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a:t>
            </a:r>
          </a:p>
        </p:txBody>
      </p:sp>
      <p:grpSp>
        <p:nvGrpSpPr>
          <p:cNvPr id="14" name="组合 13">
            <a:extLst>
              <a:ext uri="{FF2B5EF4-FFF2-40B4-BE49-F238E27FC236}">
                <a16:creationId xmlns:a16="http://schemas.microsoft.com/office/drawing/2014/main" id="{D18ED213-242F-4B49-9FF4-AE5515FEADC9}"/>
              </a:ext>
            </a:extLst>
          </p:cNvPr>
          <p:cNvGrpSpPr/>
          <p:nvPr/>
        </p:nvGrpSpPr>
        <p:grpSpPr>
          <a:xfrm>
            <a:off x="0" y="2024381"/>
            <a:ext cx="9204764" cy="4576444"/>
            <a:chOff x="0" y="1859868"/>
            <a:chExt cx="9204764" cy="4576444"/>
          </a:xfrm>
        </p:grpSpPr>
        <p:pic>
          <p:nvPicPr>
            <p:cNvPr id="12" name="图片 11">
              <a:extLst>
                <a:ext uri="{FF2B5EF4-FFF2-40B4-BE49-F238E27FC236}">
                  <a16:creationId xmlns:a16="http://schemas.microsoft.com/office/drawing/2014/main" id="{8ABB745C-0D45-4B72-A34E-404BF1B72864}"/>
                </a:ext>
              </a:extLst>
            </p:cNvPr>
            <p:cNvPicPr>
              <a:picLocks noChangeAspect="1"/>
            </p:cNvPicPr>
            <p:nvPr/>
          </p:nvPicPr>
          <p:blipFill>
            <a:blip r:embed="rId2"/>
            <a:stretch>
              <a:fillRect/>
            </a:stretch>
          </p:blipFill>
          <p:spPr>
            <a:xfrm>
              <a:off x="0" y="1859869"/>
              <a:ext cx="8549090" cy="4576443"/>
            </a:xfrm>
            <a:prstGeom prst="rect">
              <a:avLst/>
            </a:prstGeom>
          </p:spPr>
        </p:pic>
        <p:sp>
          <p:nvSpPr>
            <p:cNvPr id="13" name="矩形 12">
              <a:extLst>
                <a:ext uri="{FF2B5EF4-FFF2-40B4-BE49-F238E27FC236}">
                  <a16:creationId xmlns:a16="http://schemas.microsoft.com/office/drawing/2014/main" id="{34CBBE9B-A8B4-41AF-9DBB-D033B2A81FA7}"/>
                </a:ext>
              </a:extLst>
            </p:cNvPr>
            <p:cNvSpPr/>
            <p:nvPr/>
          </p:nvSpPr>
          <p:spPr bwMode="auto">
            <a:xfrm>
              <a:off x="8534974" y="1859868"/>
              <a:ext cx="669790" cy="4576443"/>
            </a:xfrm>
            <a:prstGeom prst="rect">
              <a:avLst/>
            </a:prstGeom>
            <a:solidFill>
              <a:srgbClr val="282923"/>
            </a:solidFill>
            <a:ln w="9525" cap="flat" cmpd="sng" algn="ctr">
              <a:solidFill>
                <a:srgbClr val="28292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Verdana" pitchFamily="34" charset="0"/>
                <a:ea typeface="宋体" pitchFamily="2" charset="-122"/>
              </a:endParaRPr>
            </a:p>
          </p:txBody>
        </p:sp>
      </p:grpSp>
    </p:spTree>
    <p:extLst>
      <p:ext uri="{BB962C8B-B14F-4D97-AF65-F5344CB8AC3E}">
        <p14:creationId xmlns:p14="http://schemas.microsoft.com/office/powerpoint/2010/main" val="130390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84969"/>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的完整代码（续）：</a:t>
            </a:r>
          </a:p>
        </p:txBody>
      </p:sp>
      <p:pic>
        <p:nvPicPr>
          <p:cNvPr id="9" name="图片 8">
            <a:extLst>
              <a:ext uri="{FF2B5EF4-FFF2-40B4-BE49-F238E27FC236}">
                <a16:creationId xmlns:a16="http://schemas.microsoft.com/office/drawing/2014/main" id="{153FEDC5-95E7-4BF1-A85D-B82BA87E238B}"/>
              </a:ext>
            </a:extLst>
          </p:cNvPr>
          <p:cNvPicPr>
            <a:picLocks noChangeAspect="1"/>
          </p:cNvPicPr>
          <p:nvPr/>
        </p:nvPicPr>
        <p:blipFill>
          <a:blip r:embed="rId2"/>
          <a:stretch>
            <a:fillRect/>
          </a:stretch>
        </p:blipFill>
        <p:spPr>
          <a:xfrm>
            <a:off x="0" y="2046633"/>
            <a:ext cx="9144000" cy="4554191"/>
          </a:xfrm>
          <a:prstGeom prst="rect">
            <a:avLst/>
          </a:prstGeom>
        </p:spPr>
      </p:pic>
    </p:spTree>
    <p:extLst>
      <p:ext uri="{BB962C8B-B14F-4D97-AF65-F5344CB8AC3E}">
        <p14:creationId xmlns:p14="http://schemas.microsoft.com/office/powerpoint/2010/main" val="939860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84969"/>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的完整代码（续）：</a:t>
            </a:r>
          </a:p>
        </p:txBody>
      </p:sp>
      <p:pic>
        <p:nvPicPr>
          <p:cNvPr id="6" name="图片 5">
            <a:extLst>
              <a:ext uri="{FF2B5EF4-FFF2-40B4-BE49-F238E27FC236}">
                <a16:creationId xmlns:a16="http://schemas.microsoft.com/office/drawing/2014/main" id="{A7F38ECD-9877-44B4-ADB8-2D645726499B}"/>
              </a:ext>
            </a:extLst>
          </p:cNvPr>
          <p:cNvPicPr>
            <a:picLocks noChangeAspect="1"/>
          </p:cNvPicPr>
          <p:nvPr/>
        </p:nvPicPr>
        <p:blipFill>
          <a:blip r:embed="rId2"/>
          <a:stretch>
            <a:fillRect/>
          </a:stretch>
        </p:blipFill>
        <p:spPr>
          <a:xfrm>
            <a:off x="0" y="1987582"/>
            <a:ext cx="8549090" cy="4613243"/>
          </a:xfrm>
          <a:prstGeom prst="rect">
            <a:avLst/>
          </a:prstGeom>
        </p:spPr>
      </p:pic>
      <p:sp>
        <p:nvSpPr>
          <p:cNvPr id="9" name="矩形 8">
            <a:extLst>
              <a:ext uri="{FF2B5EF4-FFF2-40B4-BE49-F238E27FC236}">
                <a16:creationId xmlns:a16="http://schemas.microsoft.com/office/drawing/2014/main" id="{05D4A29B-CA00-4D9D-99D0-E979FB5E8DC9}"/>
              </a:ext>
            </a:extLst>
          </p:cNvPr>
          <p:cNvSpPr/>
          <p:nvPr/>
        </p:nvSpPr>
        <p:spPr bwMode="auto">
          <a:xfrm>
            <a:off x="8539393" y="1984406"/>
            <a:ext cx="604607" cy="4613243"/>
          </a:xfrm>
          <a:prstGeom prst="rect">
            <a:avLst/>
          </a:prstGeom>
          <a:solidFill>
            <a:srgbClr val="282923"/>
          </a:solidFill>
          <a:ln w="9525" cap="flat" cmpd="sng" algn="ctr">
            <a:solidFill>
              <a:srgbClr val="28292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259853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62935"/>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的完整代码（续）：</a:t>
            </a:r>
          </a:p>
        </p:txBody>
      </p:sp>
      <p:pic>
        <p:nvPicPr>
          <p:cNvPr id="7" name="图片 6">
            <a:extLst>
              <a:ext uri="{FF2B5EF4-FFF2-40B4-BE49-F238E27FC236}">
                <a16:creationId xmlns:a16="http://schemas.microsoft.com/office/drawing/2014/main" id="{2937B891-3CAC-4E67-9B29-192917C69DE1}"/>
              </a:ext>
            </a:extLst>
          </p:cNvPr>
          <p:cNvPicPr>
            <a:picLocks noChangeAspect="1"/>
          </p:cNvPicPr>
          <p:nvPr/>
        </p:nvPicPr>
        <p:blipFill>
          <a:blip r:embed="rId2"/>
          <a:stretch>
            <a:fillRect/>
          </a:stretch>
        </p:blipFill>
        <p:spPr>
          <a:xfrm>
            <a:off x="0" y="1960190"/>
            <a:ext cx="9144000" cy="4649320"/>
          </a:xfrm>
          <a:prstGeom prst="rect">
            <a:avLst/>
          </a:prstGeom>
        </p:spPr>
      </p:pic>
    </p:spTree>
    <p:extLst>
      <p:ext uri="{BB962C8B-B14F-4D97-AF65-F5344CB8AC3E}">
        <p14:creationId xmlns:p14="http://schemas.microsoft.com/office/powerpoint/2010/main" val="99648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84969"/>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的完整代码（续）：</a:t>
            </a:r>
          </a:p>
        </p:txBody>
      </p:sp>
      <p:pic>
        <p:nvPicPr>
          <p:cNvPr id="7" name="图片 6">
            <a:extLst>
              <a:ext uri="{FF2B5EF4-FFF2-40B4-BE49-F238E27FC236}">
                <a16:creationId xmlns:a16="http://schemas.microsoft.com/office/drawing/2014/main" id="{8E41B074-9087-4E24-8F88-789CC48871B9}"/>
              </a:ext>
            </a:extLst>
          </p:cNvPr>
          <p:cNvPicPr>
            <a:picLocks noChangeAspect="1"/>
          </p:cNvPicPr>
          <p:nvPr/>
        </p:nvPicPr>
        <p:blipFill>
          <a:blip r:embed="rId2"/>
          <a:stretch>
            <a:fillRect/>
          </a:stretch>
        </p:blipFill>
        <p:spPr>
          <a:xfrm>
            <a:off x="0" y="1954236"/>
            <a:ext cx="9144000" cy="4646589"/>
          </a:xfrm>
          <a:prstGeom prst="rect">
            <a:avLst/>
          </a:prstGeom>
        </p:spPr>
      </p:pic>
    </p:spTree>
    <p:extLst>
      <p:ext uri="{BB962C8B-B14F-4D97-AF65-F5344CB8AC3E}">
        <p14:creationId xmlns:p14="http://schemas.microsoft.com/office/powerpoint/2010/main" val="2907764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84969"/>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的完整代码（续）：</a:t>
            </a:r>
          </a:p>
        </p:txBody>
      </p:sp>
      <p:pic>
        <p:nvPicPr>
          <p:cNvPr id="4" name="图片 3">
            <a:extLst>
              <a:ext uri="{FF2B5EF4-FFF2-40B4-BE49-F238E27FC236}">
                <a16:creationId xmlns:a16="http://schemas.microsoft.com/office/drawing/2014/main" id="{64E5C59B-E3AF-447D-AC68-B02FAF4889C2}"/>
              </a:ext>
            </a:extLst>
          </p:cNvPr>
          <p:cNvPicPr>
            <a:picLocks noChangeAspect="1"/>
          </p:cNvPicPr>
          <p:nvPr/>
        </p:nvPicPr>
        <p:blipFill>
          <a:blip r:embed="rId2"/>
          <a:stretch>
            <a:fillRect/>
          </a:stretch>
        </p:blipFill>
        <p:spPr>
          <a:xfrm>
            <a:off x="0" y="2046634"/>
            <a:ext cx="8369378" cy="4569233"/>
          </a:xfrm>
          <a:prstGeom prst="rect">
            <a:avLst/>
          </a:prstGeom>
        </p:spPr>
      </p:pic>
      <p:sp>
        <p:nvSpPr>
          <p:cNvPr id="6" name="矩形 5">
            <a:extLst>
              <a:ext uri="{FF2B5EF4-FFF2-40B4-BE49-F238E27FC236}">
                <a16:creationId xmlns:a16="http://schemas.microsoft.com/office/drawing/2014/main" id="{A4D3114B-3EFB-4357-B3BD-2CE26B20593C}"/>
              </a:ext>
            </a:extLst>
          </p:cNvPr>
          <p:cNvSpPr/>
          <p:nvPr/>
        </p:nvSpPr>
        <p:spPr bwMode="auto">
          <a:xfrm>
            <a:off x="8369378" y="2045805"/>
            <a:ext cx="774622" cy="4575332"/>
          </a:xfrm>
          <a:prstGeom prst="rect">
            <a:avLst/>
          </a:prstGeom>
          <a:solidFill>
            <a:srgbClr val="282923"/>
          </a:solidFill>
          <a:ln w="9525" cap="flat" cmpd="sng" algn="ctr">
            <a:solidFill>
              <a:srgbClr val="28292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45120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84969"/>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的完整代码（续）：</a:t>
            </a:r>
          </a:p>
        </p:txBody>
      </p:sp>
      <p:pic>
        <p:nvPicPr>
          <p:cNvPr id="7" name="图片 6">
            <a:extLst>
              <a:ext uri="{FF2B5EF4-FFF2-40B4-BE49-F238E27FC236}">
                <a16:creationId xmlns:a16="http://schemas.microsoft.com/office/drawing/2014/main" id="{BFE1608A-90F5-47CF-A4A1-DB4105A302A7}"/>
              </a:ext>
            </a:extLst>
          </p:cNvPr>
          <p:cNvPicPr>
            <a:picLocks noChangeAspect="1"/>
          </p:cNvPicPr>
          <p:nvPr/>
        </p:nvPicPr>
        <p:blipFill>
          <a:blip r:embed="rId2"/>
          <a:stretch>
            <a:fillRect/>
          </a:stretch>
        </p:blipFill>
        <p:spPr>
          <a:xfrm>
            <a:off x="0" y="2441741"/>
            <a:ext cx="9144000" cy="4159084"/>
          </a:xfrm>
          <a:prstGeom prst="rect">
            <a:avLst/>
          </a:prstGeom>
        </p:spPr>
      </p:pic>
    </p:spTree>
    <p:extLst>
      <p:ext uri="{BB962C8B-B14F-4D97-AF65-F5344CB8AC3E}">
        <p14:creationId xmlns:p14="http://schemas.microsoft.com/office/powerpoint/2010/main" val="1486005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584969"/>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WebSocket.py</a:t>
            </a:r>
            <a:r>
              <a:rPr lang="zh-CN" altLang="en-US" sz="2400" dirty="0"/>
              <a:t>的完整代码（完）：</a:t>
            </a:r>
          </a:p>
        </p:txBody>
      </p:sp>
      <p:pic>
        <p:nvPicPr>
          <p:cNvPr id="4" name="图片 3">
            <a:extLst>
              <a:ext uri="{FF2B5EF4-FFF2-40B4-BE49-F238E27FC236}">
                <a16:creationId xmlns:a16="http://schemas.microsoft.com/office/drawing/2014/main" id="{D06629DF-F326-435D-9240-475044BDA01A}"/>
              </a:ext>
            </a:extLst>
          </p:cNvPr>
          <p:cNvPicPr>
            <a:picLocks noChangeAspect="1"/>
          </p:cNvPicPr>
          <p:nvPr/>
        </p:nvPicPr>
        <p:blipFill>
          <a:blip r:embed="rId2"/>
          <a:stretch>
            <a:fillRect/>
          </a:stretch>
        </p:blipFill>
        <p:spPr>
          <a:xfrm>
            <a:off x="0" y="2187513"/>
            <a:ext cx="9144000" cy="4413312"/>
          </a:xfrm>
          <a:prstGeom prst="rect">
            <a:avLst/>
          </a:prstGeom>
        </p:spPr>
      </p:pic>
    </p:spTree>
    <p:extLst>
      <p:ext uri="{BB962C8B-B14F-4D97-AF65-F5344CB8AC3E}">
        <p14:creationId xmlns:p14="http://schemas.microsoft.com/office/powerpoint/2010/main" val="366839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60764" y="759533"/>
            <a:ext cx="9408404"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7.2 </a:t>
            </a:r>
            <a:r>
              <a:rPr lang="zh-CN" altLang="en-US" sz="4000" dirty="0"/>
              <a:t>编写简单的</a:t>
            </a:r>
            <a:r>
              <a:rPr lang="en-US" altLang="zh-CN" sz="4000" dirty="0"/>
              <a:t>Echo WebSocket</a:t>
            </a:r>
            <a:r>
              <a:rPr lang="zh-CN" altLang="en-US" sz="4000" dirty="0"/>
              <a:t>服务器</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CF051076-A034-4822-A17F-AEB9A473CCD6}"/>
              </a:ext>
            </a:extLst>
          </p:cNvPr>
          <p:cNvSpPr/>
          <p:nvPr/>
        </p:nvSpPr>
        <p:spPr bwMode="auto">
          <a:xfrm>
            <a:off x="774622" y="2068030"/>
            <a:ext cx="7689870" cy="892175"/>
          </a:xfrm>
          <a:prstGeom prst="roundRect">
            <a:avLst/>
          </a:prstGeom>
          <a:noFill/>
          <a:ln w="9525" cap="flat" cmpd="sng" algn="ctr">
            <a:no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endParaRPr lang="en-US" altLang="zh-CN" sz="2400" dirty="0">
              <a:latin typeface="Verdana" pitchFamily="34" charset="0"/>
              <a:ea typeface="宋体" pitchFamily="2" charset="-122"/>
            </a:endParaRPr>
          </a:p>
        </p:txBody>
      </p:sp>
      <p:sp>
        <p:nvSpPr>
          <p:cNvPr id="2" name="文本框 1">
            <a:extLst>
              <a:ext uri="{FF2B5EF4-FFF2-40B4-BE49-F238E27FC236}">
                <a16:creationId xmlns:a16="http://schemas.microsoft.com/office/drawing/2014/main" id="{926099F8-AE82-4013-AF55-1F212F6E1BEA}"/>
              </a:ext>
            </a:extLst>
          </p:cNvPr>
          <p:cNvSpPr txBox="1"/>
          <p:nvPr/>
        </p:nvSpPr>
        <p:spPr>
          <a:xfrm>
            <a:off x="594910" y="1692634"/>
            <a:ext cx="6004194"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err="1"/>
              <a:t>broadcast.py</a:t>
            </a:r>
            <a:r>
              <a:rPr lang="zh-CN" altLang="en-US" sz="2400" dirty="0"/>
              <a:t>的完整代码：</a:t>
            </a:r>
          </a:p>
        </p:txBody>
      </p:sp>
      <p:pic>
        <p:nvPicPr>
          <p:cNvPr id="6" name="图片 5">
            <a:extLst>
              <a:ext uri="{FF2B5EF4-FFF2-40B4-BE49-F238E27FC236}">
                <a16:creationId xmlns:a16="http://schemas.microsoft.com/office/drawing/2014/main" id="{05013F5D-FC63-4697-8B6A-376340060947}"/>
              </a:ext>
            </a:extLst>
          </p:cNvPr>
          <p:cNvPicPr>
            <a:picLocks noChangeAspect="1"/>
          </p:cNvPicPr>
          <p:nvPr/>
        </p:nvPicPr>
        <p:blipFill>
          <a:blip r:embed="rId2"/>
          <a:stretch>
            <a:fillRect/>
          </a:stretch>
        </p:blipFill>
        <p:spPr>
          <a:xfrm>
            <a:off x="-3175" y="2274984"/>
            <a:ext cx="9144000" cy="4004628"/>
          </a:xfrm>
          <a:prstGeom prst="rect">
            <a:avLst/>
          </a:prstGeom>
        </p:spPr>
      </p:pic>
    </p:spTree>
    <p:extLst>
      <p:ext uri="{BB962C8B-B14F-4D97-AF65-F5344CB8AC3E}">
        <p14:creationId xmlns:p14="http://schemas.microsoft.com/office/powerpoint/2010/main" val="52211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dirty="0"/>
              <a:t>7.1 </a:t>
            </a:r>
            <a:r>
              <a:rPr lang="en-US" altLang="zh-CN" sz="4000" dirty="0" err="1"/>
              <a:t>WebSockets</a:t>
            </a:r>
            <a:r>
              <a:rPr lang="zh-CN" altLang="en-US" sz="4000" dirty="0"/>
              <a:t>概述</a:t>
            </a:r>
            <a:endParaRPr lang="zh-CN" altLang="en-US" sz="3600" b="0" dirty="0"/>
          </a:p>
        </p:txBody>
      </p:sp>
      <p:sp>
        <p:nvSpPr>
          <p:cNvPr id="247811" name="Rectangle 3">
            <a:extLst>
              <a:ext uri="{FF2B5EF4-FFF2-40B4-BE49-F238E27FC236}">
                <a16:creationId xmlns:a16="http://schemas.microsoft.com/office/drawing/2014/main" id="{F5E1A31D-6FA6-4262-B3DD-73A47AB8C7A2}"/>
              </a:ext>
            </a:extLst>
          </p:cNvPr>
          <p:cNvSpPr>
            <a:spLocks noGrp="1" noChangeArrowheads="1"/>
          </p:cNvSpPr>
          <p:nvPr>
            <p:ph type="body" idx="1"/>
          </p:nvPr>
        </p:nvSpPr>
        <p:spPr bwMode="auto">
          <a:xfrm>
            <a:off x="850217" y="1908175"/>
            <a:ext cx="8062912"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b="0" dirty="0"/>
              <a:t>实时和</a:t>
            </a:r>
            <a:r>
              <a:rPr lang="en-US" altLang="zh-CN" sz="3200" b="0" dirty="0"/>
              <a:t>HTTP</a:t>
            </a:r>
          </a:p>
          <a:p>
            <a:pPr eaLnBrk="1" hangingPunct="1"/>
            <a:r>
              <a:rPr lang="zh-CN" altLang="en-US" sz="3200" b="0" dirty="0"/>
              <a:t>解读</a:t>
            </a:r>
            <a:r>
              <a:rPr lang="en-US" altLang="zh-CN" sz="3200" b="0" dirty="0" err="1"/>
              <a:t>WebSockets</a:t>
            </a:r>
            <a:endParaRPr lang="zh-CN" altLang="en-US" sz="3200" b="0" dirty="0"/>
          </a:p>
          <a:p>
            <a:pPr eaLnBrk="1" hangingPunct="1">
              <a:buFont typeface="Wingdings" panose="05000000000000000000" pitchFamily="2" charset="2"/>
              <a:buNone/>
            </a:pPr>
            <a:r>
              <a:rPr lang="zh-CN" altLang="en-US" sz="2800" b="0" dirty="0"/>
              <a:t>   </a:t>
            </a:r>
            <a:endParaRPr lang="zh-CN" altLang="en-US" sz="24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656468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7.3 </a:t>
            </a:r>
            <a:r>
              <a:rPr lang="zh-CN" altLang="en-US" sz="4000" dirty="0"/>
              <a:t>使用</a:t>
            </a:r>
            <a:r>
              <a:rPr lang="en-US" altLang="zh-CN" sz="4000" dirty="0" err="1"/>
              <a:t>HTML5</a:t>
            </a:r>
            <a:r>
              <a:rPr lang="en-US" altLang="zh-CN" sz="4000" dirty="0"/>
              <a:t> </a:t>
            </a:r>
            <a:r>
              <a:rPr lang="en-US" altLang="zh-CN" sz="4000" dirty="0" err="1"/>
              <a:t>WebSockets</a:t>
            </a:r>
            <a:r>
              <a:rPr lang="en-US" altLang="zh-CN" sz="4000" dirty="0"/>
              <a:t> API</a:t>
            </a:r>
            <a:endParaRPr lang="zh-CN" altLang="en-US" sz="4000" dirty="0"/>
          </a:p>
        </p:txBody>
      </p:sp>
      <p:sp>
        <p:nvSpPr>
          <p:cNvPr id="247811" name="Rectangle 3">
            <a:extLst>
              <a:ext uri="{FF2B5EF4-FFF2-40B4-BE49-F238E27FC236}">
                <a16:creationId xmlns:a16="http://schemas.microsoft.com/office/drawing/2014/main" id="{F5E1A31D-6FA6-4262-B3DD-73A47AB8C7A2}"/>
              </a:ext>
            </a:extLst>
          </p:cNvPr>
          <p:cNvSpPr>
            <a:spLocks noGrp="1" noChangeArrowheads="1"/>
          </p:cNvSpPr>
          <p:nvPr>
            <p:ph type="body" idx="1"/>
          </p:nvPr>
        </p:nvSpPr>
        <p:spPr bwMode="auto">
          <a:xfrm>
            <a:off x="873460" y="1849001"/>
            <a:ext cx="8062912"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b="0" dirty="0"/>
              <a:t>浏览器支持情况检测</a:t>
            </a:r>
            <a:endParaRPr lang="en-US" altLang="zh-CN" sz="3200" b="0" dirty="0"/>
          </a:p>
          <a:p>
            <a:pPr eaLnBrk="1" hangingPunct="1"/>
            <a:r>
              <a:rPr lang="en-US" altLang="zh-CN" sz="3200" b="0" dirty="0"/>
              <a:t>API</a:t>
            </a:r>
            <a:r>
              <a:rPr lang="zh-CN" altLang="en-US" sz="3200" b="0" dirty="0"/>
              <a:t>的基本用法</a:t>
            </a:r>
            <a:endParaRPr lang="en-US" altLang="zh-CN" sz="3200" b="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23662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浏览器支持情况检测</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05080" y="1634290"/>
            <a:ext cx="4243469"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zh-CN" altLang="en-US" sz="2400" b="1" dirty="0">
                <a:latin typeface="Verdana" pitchFamily="34" charset="0"/>
                <a:ea typeface="宋体" pitchFamily="2" charset="-122"/>
              </a:rPr>
              <a:t>检测浏览器支持情况方法一</a:t>
            </a:r>
            <a:endParaRPr lang="zh-CN" altLang="en-US" sz="2400" b="1" dirty="0"/>
          </a:p>
        </p:txBody>
      </p:sp>
      <p:pic>
        <p:nvPicPr>
          <p:cNvPr id="8" name="图片 7">
            <a:extLst>
              <a:ext uri="{FF2B5EF4-FFF2-40B4-BE49-F238E27FC236}">
                <a16:creationId xmlns:a16="http://schemas.microsoft.com/office/drawing/2014/main" id="{7783E59B-164B-43BF-A44E-750EBD6E48B9}"/>
              </a:ext>
            </a:extLst>
          </p:cNvPr>
          <p:cNvPicPr>
            <a:picLocks noChangeAspect="1"/>
          </p:cNvPicPr>
          <p:nvPr/>
        </p:nvPicPr>
        <p:blipFill>
          <a:blip r:embed="rId2"/>
          <a:stretch>
            <a:fillRect/>
          </a:stretch>
        </p:blipFill>
        <p:spPr>
          <a:xfrm>
            <a:off x="-3175" y="2195512"/>
            <a:ext cx="9144000" cy="4405313"/>
          </a:xfrm>
          <a:prstGeom prst="rect">
            <a:avLst/>
          </a:prstGeom>
        </p:spPr>
      </p:pic>
      <p:pic>
        <p:nvPicPr>
          <p:cNvPr id="9" name="图片 8">
            <a:extLst>
              <a:ext uri="{FF2B5EF4-FFF2-40B4-BE49-F238E27FC236}">
                <a16:creationId xmlns:a16="http://schemas.microsoft.com/office/drawing/2014/main" id="{DA7A0CD0-9604-46BA-B34A-9D754EB63076}"/>
              </a:ext>
            </a:extLst>
          </p:cNvPr>
          <p:cNvPicPr>
            <a:picLocks noChangeAspect="1"/>
          </p:cNvPicPr>
          <p:nvPr/>
        </p:nvPicPr>
        <p:blipFill>
          <a:blip r:embed="rId3"/>
          <a:stretch>
            <a:fillRect/>
          </a:stretch>
        </p:blipFill>
        <p:spPr>
          <a:xfrm>
            <a:off x="3700463" y="2578100"/>
            <a:ext cx="5048250" cy="16287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2478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浏览器支持情况检测</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05080" y="1634290"/>
            <a:ext cx="4243469"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zh-CN" altLang="en-US" sz="2400" b="1" dirty="0">
                <a:latin typeface="Verdana" pitchFamily="34" charset="0"/>
                <a:ea typeface="宋体" pitchFamily="2" charset="-122"/>
              </a:rPr>
              <a:t>检测浏览器支持情况方法二</a:t>
            </a:r>
            <a:endParaRPr lang="zh-CN" altLang="en-US" sz="2400" b="1" dirty="0"/>
          </a:p>
        </p:txBody>
      </p:sp>
      <p:pic>
        <p:nvPicPr>
          <p:cNvPr id="4" name="图片 3">
            <a:extLst>
              <a:ext uri="{FF2B5EF4-FFF2-40B4-BE49-F238E27FC236}">
                <a16:creationId xmlns:a16="http://schemas.microsoft.com/office/drawing/2014/main" id="{058BF18B-205A-49FF-AB6F-B4380A7B2F19}"/>
              </a:ext>
            </a:extLst>
          </p:cNvPr>
          <p:cNvPicPr>
            <a:picLocks noChangeAspect="1"/>
          </p:cNvPicPr>
          <p:nvPr/>
        </p:nvPicPr>
        <p:blipFill>
          <a:blip r:embed="rId2"/>
          <a:stretch>
            <a:fillRect/>
          </a:stretch>
        </p:blipFill>
        <p:spPr>
          <a:xfrm>
            <a:off x="1252538" y="2413723"/>
            <a:ext cx="6781800" cy="3276600"/>
          </a:xfrm>
          <a:prstGeom prst="rect">
            <a:avLst/>
          </a:prstGeom>
          <a:effectLst>
            <a:outerShdw blurRad="63500" sx="102000" sy="102000" algn="ctr" rotWithShape="0">
              <a:prstClr val="black">
                <a:alpha val="40000"/>
              </a:prstClr>
            </a:outerShdw>
          </a:effectLst>
        </p:spPr>
      </p:pic>
      <p:sp>
        <p:nvSpPr>
          <p:cNvPr id="6" name="文本框 5">
            <a:extLst>
              <a:ext uri="{FF2B5EF4-FFF2-40B4-BE49-F238E27FC236}">
                <a16:creationId xmlns:a16="http://schemas.microsoft.com/office/drawing/2014/main" id="{A81822FD-AA9E-48D8-9603-CB4A91C7894C}"/>
              </a:ext>
            </a:extLst>
          </p:cNvPr>
          <p:cNvSpPr txBox="1"/>
          <p:nvPr/>
        </p:nvSpPr>
        <p:spPr>
          <a:xfrm>
            <a:off x="1093331" y="6008091"/>
            <a:ext cx="7100213" cy="400110"/>
          </a:xfrm>
          <a:prstGeom prst="rect">
            <a:avLst/>
          </a:prstGeom>
          <a:noFill/>
        </p:spPr>
        <p:txBody>
          <a:bodyPr wrap="none" rtlCol="0">
            <a:spAutoFit/>
          </a:bodyPr>
          <a:lstStyle/>
          <a:p>
            <a:r>
              <a:rPr lang="zh-CN" altLang="en-US" sz="2000" b="1" dirty="0"/>
              <a:t>图：通过</a:t>
            </a:r>
            <a:r>
              <a:rPr lang="en-US" altLang="zh-CN" sz="2000" b="1" dirty="0"/>
              <a:t>Google Chrome</a:t>
            </a:r>
            <a:r>
              <a:rPr lang="zh-CN" altLang="en-US" sz="2000" b="1" dirty="0"/>
              <a:t>开发工具来检测</a:t>
            </a:r>
            <a:r>
              <a:rPr lang="en-US" altLang="zh-CN" sz="2000" b="1" dirty="0"/>
              <a:t>WebSocket</a:t>
            </a:r>
            <a:r>
              <a:rPr lang="zh-CN" altLang="en-US" sz="2000" b="1" dirty="0"/>
              <a:t>支持性</a:t>
            </a:r>
          </a:p>
        </p:txBody>
      </p:sp>
      <p:sp>
        <p:nvSpPr>
          <p:cNvPr id="7" name="文本框 6">
            <a:extLst>
              <a:ext uri="{FF2B5EF4-FFF2-40B4-BE49-F238E27FC236}">
                <a16:creationId xmlns:a16="http://schemas.microsoft.com/office/drawing/2014/main" id="{FEF31231-768E-4249-BAAE-7BCBF082B59E}"/>
              </a:ext>
            </a:extLst>
          </p:cNvPr>
          <p:cNvSpPr txBox="1"/>
          <p:nvPr/>
        </p:nvSpPr>
        <p:spPr>
          <a:xfrm>
            <a:off x="6647245" y="4259815"/>
            <a:ext cx="1422184" cy="461665"/>
          </a:xfrm>
          <a:prstGeom prst="rect">
            <a:avLst/>
          </a:prstGeom>
          <a:noFill/>
        </p:spPr>
        <p:txBody>
          <a:bodyPr wrap="none" rtlCol="0">
            <a:spAutoFit/>
          </a:bodyPr>
          <a:lstStyle/>
          <a:p>
            <a:r>
              <a:rPr lang="zh-CN" altLang="en-US" sz="2400" b="1" dirty="0">
                <a:solidFill>
                  <a:srgbClr val="C00000"/>
                </a:solidFill>
              </a:rPr>
              <a:t>表示支持</a:t>
            </a:r>
          </a:p>
        </p:txBody>
      </p:sp>
      <p:sp>
        <p:nvSpPr>
          <p:cNvPr id="12" name="文本框 11">
            <a:extLst>
              <a:ext uri="{FF2B5EF4-FFF2-40B4-BE49-F238E27FC236}">
                <a16:creationId xmlns:a16="http://schemas.microsoft.com/office/drawing/2014/main" id="{7EA98A67-3678-4918-ADB1-BC6868D80988}"/>
              </a:ext>
            </a:extLst>
          </p:cNvPr>
          <p:cNvSpPr txBox="1"/>
          <p:nvPr/>
        </p:nvSpPr>
        <p:spPr>
          <a:xfrm>
            <a:off x="1675033" y="4721480"/>
            <a:ext cx="6359305" cy="830997"/>
          </a:xfrm>
          <a:prstGeom prst="rect">
            <a:avLst/>
          </a:prstGeom>
          <a:noFill/>
        </p:spPr>
        <p:txBody>
          <a:bodyPr wrap="none" rtlCol="0">
            <a:spAutoFit/>
          </a:bodyPr>
          <a:lstStyle/>
          <a:p>
            <a:r>
              <a:rPr lang="zh-CN" altLang="en-US" sz="2400" dirty="0">
                <a:solidFill>
                  <a:srgbClr val="C00000"/>
                </a:solidFill>
              </a:rPr>
              <a:t>若不支持，</a:t>
            </a:r>
            <a:endParaRPr lang="en-US" altLang="zh-CN" sz="2400" dirty="0">
              <a:solidFill>
                <a:srgbClr val="C00000"/>
              </a:solidFill>
            </a:endParaRPr>
          </a:p>
          <a:p>
            <a:r>
              <a:rPr lang="en-US" altLang="zh-CN" sz="2400" dirty="0" err="1">
                <a:solidFill>
                  <a:srgbClr val="C00000"/>
                </a:solidFill>
              </a:rPr>
              <a:t>window.WebSocket</a:t>
            </a:r>
            <a:r>
              <a:rPr lang="zh-CN" altLang="en-US" sz="2400" dirty="0">
                <a:solidFill>
                  <a:srgbClr val="C00000"/>
                </a:solidFill>
              </a:rPr>
              <a:t>命令将返回“</a:t>
            </a:r>
            <a:r>
              <a:rPr lang="en-US" altLang="zh-CN" sz="2400" dirty="0">
                <a:solidFill>
                  <a:srgbClr val="C00000"/>
                </a:solidFill>
              </a:rPr>
              <a:t>undefined</a:t>
            </a:r>
            <a:r>
              <a:rPr lang="zh-CN" altLang="en-US" sz="2400" dirty="0">
                <a:solidFill>
                  <a:srgbClr val="C00000"/>
                </a:solidFill>
              </a:rPr>
              <a:t>”</a:t>
            </a:r>
          </a:p>
        </p:txBody>
      </p:sp>
    </p:spTree>
    <p:extLst>
      <p:ext uri="{BB962C8B-B14F-4D97-AF65-F5344CB8AC3E}">
        <p14:creationId xmlns:p14="http://schemas.microsoft.com/office/powerpoint/2010/main" val="399805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4603761"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en-US" altLang="zh-CN" sz="2400" b="1" dirty="0"/>
              <a:t>API</a:t>
            </a:r>
            <a:r>
              <a:rPr lang="zh-CN" altLang="en-US" sz="2400" b="1" dirty="0"/>
              <a:t>用于创建</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对象</a:t>
            </a:r>
            <a:endParaRPr lang="zh-CN" altLang="en-US" sz="2400" b="1" dirty="0"/>
          </a:p>
        </p:txBody>
      </p:sp>
      <p:pic>
        <p:nvPicPr>
          <p:cNvPr id="4" name="图片 3">
            <a:extLst>
              <a:ext uri="{FF2B5EF4-FFF2-40B4-BE49-F238E27FC236}">
                <a16:creationId xmlns:a16="http://schemas.microsoft.com/office/drawing/2014/main" id="{D586C207-6F64-4824-B4E4-C7BD34171639}"/>
              </a:ext>
            </a:extLst>
          </p:cNvPr>
          <p:cNvPicPr>
            <a:picLocks noChangeAspect="1"/>
          </p:cNvPicPr>
          <p:nvPr/>
        </p:nvPicPr>
        <p:blipFill rotWithShape="1">
          <a:blip r:embed="rId2"/>
          <a:srcRect r="11193"/>
          <a:stretch/>
        </p:blipFill>
        <p:spPr>
          <a:xfrm>
            <a:off x="-60764" y="3201009"/>
            <a:ext cx="9144000" cy="868914"/>
          </a:xfrm>
          <a:prstGeom prst="rect">
            <a:avLst/>
          </a:prstGeom>
        </p:spPr>
      </p:pic>
      <p:sp>
        <p:nvSpPr>
          <p:cNvPr id="10" name="对话气泡: 圆角矩形 9">
            <a:extLst>
              <a:ext uri="{FF2B5EF4-FFF2-40B4-BE49-F238E27FC236}">
                <a16:creationId xmlns:a16="http://schemas.microsoft.com/office/drawing/2014/main" id="{0BB7B9C9-8C69-49F4-894D-8672816BE3B3}"/>
              </a:ext>
            </a:extLst>
          </p:cNvPr>
          <p:cNvSpPr/>
          <p:nvPr/>
        </p:nvSpPr>
        <p:spPr bwMode="auto">
          <a:xfrm>
            <a:off x="3818742" y="2287122"/>
            <a:ext cx="4872382" cy="697556"/>
          </a:xfrm>
          <a:prstGeom prst="wedgeRoundRectCallout">
            <a:avLst>
              <a:gd name="adj1" fmla="val -10769"/>
              <a:gd name="adj2" fmla="val 107853"/>
              <a:gd name="adj3" fmla="val 16667"/>
            </a:avLst>
          </a:prstGeom>
          <a:solidFill>
            <a:schemeClr val="accent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zh-CN" altLang="en-US" sz="2400" dirty="0">
                <a:latin typeface="Verdana" pitchFamily="34" charset="0"/>
                <a:ea typeface="宋体" pitchFamily="2" charset="-122"/>
              </a:rPr>
              <a:t>第一个参数</a:t>
            </a:r>
            <a:r>
              <a:rPr lang="en-US" altLang="zh-CN" sz="2400" dirty="0" err="1">
                <a:latin typeface="Verdana" pitchFamily="34" charset="0"/>
                <a:ea typeface="宋体" pitchFamily="2" charset="-122"/>
              </a:rPr>
              <a:t>url</a:t>
            </a:r>
            <a:r>
              <a:rPr lang="zh-CN" altLang="en-US" sz="2400" dirty="0">
                <a:latin typeface="Verdana" pitchFamily="34" charset="0"/>
                <a:ea typeface="宋体" pitchFamily="2" charset="-122"/>
              </a:rPr>
              <a:t>，指定连接的</a:t>
            </a:r>
            <a:r>
              <a:rPr lang="en-US" altLang="zh-CN" sz="2400" dirty="0">
                <a:latin typeface="Verdana" pitchFamily="34" charset="0"/>
                <a:ea typeface="宋体" pitchFamily="2" charset="-122"/>
              </a:rPr>
              <a:t>URL</a:t>
            </a:r>
            <a:r>
              <a:rPr lang="zh-CN" altLang="en-US" sz="2400" dirty="0">
                <a:latin typeface="Verdana" pitchFamily="34" charset="0"/>
                <a:ea typeface="宋体" pitchFamily="2" charset="-122"/>
              </a:rPr>
              <a:t>。</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11" name="对话气泡: 圆角矩形 10">
            <a:extLst>
              <a:ext uri="{FF2B5EF4-FFF2-40B4-BE49-F238E27FC236}">
                <a16:creationId xmlns:a16="http://schemas.microsoft.com/office/drawing/2014/main" id="{178CA049-A073-4CBB-97EF-A44BD6F6E65A}"/>
              </a:ext>
            </a:extLst>
          </p:cNvPr>
          <p:cNvSpPr/>
          <p:nvPr/>
        </p:nvSpPr>
        <p:spPr bwMode="auto">
          <a:xfrm>
            <a:off x="3818742" y="4286254"/>
            <a:ext cx="5090884" cy="1214091"/>
          </a:xfrm>
          <a:prstGeom prst="wedgeRoundRectCallout">
            <a:avLst>
              <a:gd name="adj1" fmla="val 20660"/>
              <a:gd name="adj2" fmla="val -87987"/>
              <a:gd name="adj3" fmla="val 16667"/>
            </a:avLst>
          </a:prstGeom>
          <a:solidFill>
            <a:schemeClr val="accent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zh-CN" altLang="en-US" sz="2400" dirty="0">
                <a:latin typeface="Verdana" pitchFamily="34" charset="0"/>
                <a:ea typeface="宋体" pitchFamily="2" charset="-122"/>
              </a:rPr>
              <a:t>第二个参数</a:t>
            </a:r>
            <a:r>
              <a:rPr lang="en-US" altLang="zh-CN" sz="2400" dirty="0">
                <a:latin typeface="Verdana" pitchFamily="34" charset="0"/>
                <a:ea typeface="宋体" pitchFamily="2" charset="-122"/>
              </a:rPr>
              <a:t>protocol</a:t>
            </a:r>
            <a:r>
              <a:rPr lang="zh-CN" altLang="en-US" sz="2400" dirty="0">
                <a:latin typeface="Verdana" pitchFamily="34" charset="0"/>
                <a:ea typeface="宋体" pitchFamily="2" charset="-122"/>
              </a:rPr>
              <a:t>是可选的，指定了可接受的子协议。可同时用多个协议，它们之间用逗号隔开。</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8" name="文本框 7">
            <a:extLst>
              <a:ext uri="{FF2B5EF4-FFF2-40B4-BE49-F238E27FC236}">
                <a16:creationId xmlns:a16="http://schemas.microsoft.com/office/drawing/2014/main" id="{EADBD487-FCB8-40B8-856E-29ECB15D1A26}"/>
              </a:ext>
            </a:extLst>
          </p:cNvPr>
          <p:cNvSpPr txBox="1"/>
          <p:nvPr/>
        </p:nvSpPr>
        <p:spPr>
          <a:xfrm>
            <a:off x="892366" y="5695720"/>
            <a:ext cx="6955750" cy="369332"/>
          </a:xfrm>
          <a:prstGeom prst="rect">
            <a:avLst/>
          </a:prstGeom>
          <a:noFill/>
        </p:spPr>
        <p:txBody>
          <a:bodyPr wrap="none" rtlCol="0">
            <a:spAutoFit/>
          </a:bodyPr>
          <a:lstStyle/>
          <a:p>
            <a:r>
              <a:rPr lang="en-US" altLang="zh-CN" dirty="0"/>
              <a:t>XMPP(extensible messaging and presence protocol</a:t>
            </a:r>
            <a:r>
              <a:rPr lang="zh-CN" altLang="en-US" dirty="0"/>
              <a:t>， 或称</a:t>
            </a:r>
            <a:r>
              <a:rPr lang="en-US" altLang="zh-CN" dirty="0"/>
              <a:t>jabber)</a:t>
            </a:r>
            <a:endParaRPr lang="zh-CN" altLang="en-US" dirty="0"/>
          </a:p>
        </p:txBody>
      </p:sp>
    </p:spTree>
    <p:extLst>
      <p:ext uri="{BB962C8B-B14F-4D97-AF65-F5344CB8AC3E}">
        <p14:creationId xmlns:p14="http://schemas.microsoft.com/office/powerpoint/2010/main" val="368241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12224" y="1651000"/>
            <a:ext cx="3315331"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zh-CN" altLang="en-US" sz="2400" b="1" dirty="0"/>
              <a:t>可使用的协议包括：</a:t>
            </a:r>
          </a:p>
        </p:txBody>
      </p:sp>
      <p:sp>
        <p:nvSpPr>
          <p:cNvPr id="8" name="文本框 7">
            <a:extLst>
              <a:ext uri="{FF2B5EF4-FFF2-40B4-BE49-F238E27FC236}">
                <a16:creationId xmlns:a16="http://schemas.microsoft.com/office/drawing/2014/main" id="{EADBD487-FCB8-40B8-856E-29ECB15D1A26}"/>
              </a:ext>
            </a:extLst>
          </p:cNvPr>
          <p:cNvSpPr txBox="1"/>
          <p:nvPr/>
        </p:nvSpPr>
        <p:spPr>
          <a:xfrm>
            <a:off x="712224" y="2412796"/>
            <a:ext cx="7713202"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t>XMPP</a:t>
            </a:r>
            <a:r>
              <a:rPr lang="en-US" altLang="zh-CN" sz="2400" dirty="0"/>
              <a:t>(extensible messaging and presence protocol</a:t>
            </a:r>
            <a:r>
              <a:rPr lang="zh-CN" altLang="en-US" sz="2400" dirty="0"/>
              <a:t>， 或称</a:t>
            </a:r>
            <a:r>
              <a:rPr lang="en-US" altLang="zh-CN" sz="2400" dirty="0"/>
              <a:t>jabber)</a:t>
            </a:r>
            <a:endParaRPr lang="zh-CN" altLang="en-US" sz="2400" dirty="0"/>
          </a:p>
        </p:txBody>
      </p:sp>
      <p:sp>
        <p:nvSpPr>
          <p:cNvPr id="12" name="文本框 11">
            <a:extLst>
              <a:ext uri="{FF2B5EF4-FFF2-40B4-BE49-F238E27FC236}">
                <a16:creationId xmlns:a16="http://schemas.microsoft.com/office/drawing/2014/main" id="{31A64FFD-71C2-416B-8315-71B64A88B037}"/>
              </a:ext>
            </a:extLst>
          </p:cNvPr>
          <p:cNvSpPr txBox="1"/>
          <p:nvPr/>
        </p:nvSpPr>
        <p:spPr>
          <a:xfrm>
            <a:off x="712224" y="3526035"/>
            <a:ext cx="6678431"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err="1"/>
              <a:t>AMQP</a:t>
            </a:r>
            <a:r>
              <a:rPr lang="en-US" altLang="zh-CN" sz="2400" dirty="0"/>
              <a:t>(advanced message queuing protocol)</a:t>
            </a:r>
            <a:endParaRPr lang="zh-CN" altLang="en-US" sz="2400" dirty="0"/>
          </a:p>
        </p:txBody>
      </p:sp>
      <p:sp>
        <p:nvSpPr>
          <p:cNvPr id="13" name="文本框 12">
            <a:extLst>
              <a:ext uri="{FF2B5EF4-FFF2-40B4-BE49-F238E27FC236}">
                <a16:creationId xmlns:a16="http://schemas.microsoft.com/office/drawing/2014/main" id="{120A0C3A-4554-4719-8CEF-871EC669C2B9}"/>
              </a:ext>
            </a:extLst>
          </p:cNvPr>
          <p:cNvSpPr txBox="1"/>
          <p:nvPr/>
        </p:nvSpPr>
        <p:spPr>
          <a:xfrm>
            <a:off x="712224" y="4269942"/>
            <a:ext cx="5622886"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err="1"/>
              <a:t>RFB</a:t>
            </a:r>
            <a:r>
              <a:rPr lang="en-US" altLang="zh-CN" sz="2400" dirty="0"/>
              <a:t>(remote frame buffer</a:t>
            </a:r>
            <a:r>
              <a:rPr lang="zh-CN" altLang="en-US" sz="2400" dirty="0"/>
              <a:t>，或称</a:t>
            </a:r>
            <a:r>
              <a:rPr lang="en-US" altLang="zh-CN" sz="2400" dirty="0" err="1"/>
              <a:t>VNC</a:t>
            </a:r>
            <a:r>
              <a:rPr lang="en-US" altLang="zh-CN" sz="2400" dirty="0"/>
              <a:t>)</a:t>
            </a:r>
            <a:endParaRPr lang="zh-CN" altLang="en-US" sz="2400" dirty="0"/>
          </a:p>
        </p:txBody>
      </p:sp>
      <p:sp>
        <p:nvSpPr>
          <p:cNvPr id="14" name="文本框 13">
            <a:extLst>
              <a:ext uri="{FF2B5EF4-FFF2-40B4-BE49-F238E27FC236}">
                <a16:creationId xmlns:a16="http://schemas.microsoft.com/office/drawing/2014/main" id="{8EF44F9D-A273-4257-A6B3-28C41C222AAE}"/>
              </a:ext>
            </a:extLst>
          </p:cNvPr>
          <p:cNvSpPr txBox="1"/>
          <p:nvPr/>
        </p:nvSpPr>
        <p:spPr>
          <a:xfrm>
            <a:off x="712224" y="5013849"/>
            <a:ext cx="771320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t>STOMP</a:t>
            </a:r>
            <a:r>
              <a:rPr lang="en-US" altLang="zh-CN" sz="2400" dirty="0"/>
              <a:t>(streaming text oriented messaging protocol)</a:t>
            </a:r>
            <a:endParaRPr lang="zh-CN" altLang="en-US" sz="2400" dirty="0"/>
          </a:p>
        </p:txBody>
      </p:sp>
    </p:spTree>
    <p:extLst>
      <p:ext uri="{BB962C8B-B14F-4D97-AF65-F5344CB8AC3E}">
        <p14:creationId xmlns:p14="http://schemas.microsoft.com/office/powerpoint/2010/main" val="181022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3079689"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en-US" altLang="zh-CN" sz="2400" b="1" dirty="0">
                <a:latin typeface="Verdana" pitchFamily="34" charset="0"/>
                <a:ea typeface="宋体" pitchFamily="2" charset="-122"/>
              </a:rPr>
              <a:t>WebSocket</a:t>
            </a:r>
            <a:r>
              <a:rPr lang="zh-CN" altLang="en-US" sz="2400" b="1" dirty="0">
                <a:latin typeface="Verdana" pitchFamily="34" charset="0"/>
                <a:ea typeface="宋体" pitchFamily="2" charset="-122"/>
              </a:rPr>
              <a:t>属性</a:t>
            </a:r>
            <a:endParaRPr lang="zh-CN" altLang="en-US" sz="2400" b="1" dirty="0"/>
          </a:p>
        </p:txBody>
      </p:sp>
      <p:graphicFrame>
        <p:nvGraphicFramePr>
          <p:cNvPr id="2" name="表格 3">
            <a:extLst>
              <a:ext uri="{FF2B5EF4-FFF2-40B4-BE49-F238E27FC236}">
                <a16:creationId xmlns:a16="http://schemas.microsoft.com/office/drawing/2014/main" id="{AABE402E-FAB6-4664-8586-0741CA421D4B}"/>
              </a:ext>
            </a:extLst>
          </p:cNvPr>
          <p:cNvGraphicFramePr>
            <a:graphicFrameLocks noGrp="1"/>
          </p:cNvGraphicFramePr>
          <p:nvPr>
            <p:extLst>
              <p:ext uri="{D42A27DB-BD31-4B8C-83A1-F6EECF244321}">
                <p14:modId xmlns:p14="http://schemas.microsoft.com/office/powerpoint/2010/main" val="2280634642"/>
              </p:ext>
            </p:extLst>
          </p:nvPr>
        </p:nvGraphicFramePr>
        <p:xfrm>
          <a:off x="120102" y="2421569"/>
          <a:ext cx="8880679" cy="3931920"/>
        </p:xfrm>
        <a:graphic>
          <a:graphicData uri="http://schemas.openxmlformats.org/drawingml/2006/table">
            <a:tbl>
              <a:tblPr firstRow="1" bandRow="1">
                <a:tableStyleId>{5C22544A-7EE6-4342-B048-85BDC9FD1C3A}</a:tableStyleId>
              </a:tblPr>
              <a:tblGrid>
                <a:gridCol w="3416312">
                  <a:extLst>
                    <a:ext uri="{9D8B030D-6E8A-4147-A177-3AD203B41FA5}">
                      <a16:colId xmlns:a16="http://schemas.microsoft.com/office/drawing/2014/main" val="1794376403"/>
                    </a:ext>
                  </a:extLst>
                </a:gridCol>
                <a:gridCol w="5464367">
                  <a:extLst>
                    <a:ext uri="{9D8B030D-6E8A-4147-A177-3AD203B41FA5}">
                      <a16:colId xmlns:a16="http://schemas.microsoft.com/office/drawing/2014/main" val="342674372"/>
                    </a:ext>
                  </a:extLst>
                </a:gridCol>
              </a:tblGrid>
              <a:tr h="456129">
                <a:tc>
                  <a:txBody>
                    <a:bodyPr/>
                    <a:lstStyle/>
                    <a:p>
                      <a:pPr algn="ctr"/>
                      <a:r>
                        <a:rPr lang="zh-CN" altLang="en-US" sz="2400" dirty="0"/>
                        <a:t>属性</a:t>
                      </a:r>
                    </a:p>
                  </a:txBody>
                  <a:tcPr/>
                </a:tc>
                <a:tc>
                  <a:txBody>
                    <a:bodyPr/>
                    <a:lstStyle/>
                    <a:p>
                      <a:pPr algn="ctr"/>
                      <a:r>
                        <a:rPr lang="zh-CN" altLang="en-US" sz="2400" dirty="0"/>
                        <a:t>描述</a:t>
                      </a:r>
                    </a:p>
                  </a:txBody>
                  <a:tcPr/>
                </a:tc>
                <a:extLst>
                  <a:ext uri="{0D108BD9-81ED-4DB2-BD59-A6C34878D82A}">
                    <a16:rowId xmlns:a16="http://schemas.microsoft.com/office/drawing/2014/main" val="4166082709"/>
                  </a:ext>
                </a:extLst>
              </a:tr>
              <a:tr h="456129">
                <a:tc>
                  <a:txBody>
                    <a:bodyPr/>
                    <a:lstStyle/>
                    <a:p>
                      <a:r>
                        <a:rPr lang="en-US" altLang="zh-CN" sz="2400" dirty="0" err="1"/>
                        <a:t>Socket.readyState</a:t>
                      </a:r>
                      <a:endParaRPr lang="zh-CN" altLang="en-US" sz="2400" dirty="0"/>
                    </a:p>
                  </a:txBody>
                  <a:tcPr/>
                </a:tc>
                <a:tc>
                  <a:txBody>
                    <a:bodyPr/>
                    <a:lstStyle/>
                    <a:p>
                      <a:r>
                        <a:rPr lang="zh-CN" altLang="en-US" sz="2400" dirty="0"/>
                        <a:t>只读属性</a:t>
                      </a:r>
                      <a:r>
                        <a:rPr lang="en-US" altLang="zh-CN" sz="2400" dirty="0" err="1"/>
                        <a:t>readyState</a:t>
                      </a:r>
                      <a:r>
                        <a:rPr lang="zh-CN" altLang="en-US" sz="2400" dirty="0"/>
                        <a:t>表示连接状态。值：</a:t>
                      </a:r>
                      <a:endParaRPr lang="en-US" altLang="zh-CN" sz="2400" dirty="0"/>
                    </a:p>
                    <a:p>
                      <a:pPr marL="342900" indent="-342900">
                        <a:buFont typeface="Arial" panose="020B0604020202020204" pitchFamily="34" charset="0"/>
                        <a:buChar char="•"/>
                      </a:pPr>
                      <a:r>
                        <a:rPr lang="en-US" altLang="zh-CN" sz="2400" dirty="0"/>
                        <a:t>0 – </a:t>
                      </a:r>
                      <a:r>
                        <a:rPr lang="zh-CN" altLang="en-US" sz="2400" dirty="0"/>
                        <a:t>表示连接尚未建立。</a:t>
                      </a:r>
                      <a:endParaRPr lang="en-US" altLang="zh-CN" sz="2400" dirty="0"/>
                    </a:p>
                    <a:p>
                      <a:pPr marL="342900" indent="-342900">
                        <a:buFont typeface="Arial" panose="020B0604020202020204" pitchFamily="34" charset="0"/>
                        <a:buChar char="•"/>
                      </a:pPr>
                      <a:r>
                        <a:rPr lang="en-US" altLang="zh-CN" sz="2400" dirty="0"/>
                        <a:t>1 – </a:t>
                      </a:r>
                      <a:r>
                        <a:rPr lang="zh-CN" altLang="en-US" sz="2400" dirty="0"/>
                        <a:t>表示连接已建立，可以进行通信。</a:t>
                      </a:r>
                      <a:endParaRPr lang="en-US" altLang="zh-CN" sz="2400" dirty="0"/>
                    </a:p>
                    <a:p>
                      <a:pPr marL="342900" indent="-342900">
                        <a:buFont typeface="Arial" panose="020B0604020202020204" pitchFamily="34" charset="0"/>
                        <a:buChar char="•"/>
                      </a:pPr>
                      <a:r>
                        <a:rPr lang="en-US" altLang="zh-CN" sz="2400" dirty="0"/>
                        <a:t>2 – </a:t>
                      </a:r>
                      <a:r>
                        <a:rPr lang="zh-CN" altLang="en-US" sz="2400" dirty="0"/>
                        <a:t>表示连接正在进行关闭。</a:t>
                      </a:r>
                      <a:endParaRPr lang="en-US" altLang="zh-CN" sz="2400" dirty="0"/>
                    </a:p>
                    <a:p>
                      <a:pPr marL="342900" indent="-342900">
                        <a:buFont typeface="Arial" panose="020B0604020202020204" pitchFamily="34" charset="0"/>
                        <a:buChar char="•"/>
                      </a:pPr>
                      <a:r>
                        <a:rPr lang="en-US" altLang="zh-CN" sz="2400" dirty="0"/>
                        <a:t>3 – </a:t>
                      </a:r>
                      <a:r>
                        <a:rPr lang="zh-CN" altLang="en-US" sz="2400" dirty="0"/>
                        <a:t>表示连接已经关闭或者连接不能打开。</a:t>
                      </a:r>
                      <a:endParaRPr lang="en-US" altLang="zh-CN" sz="2400" dirty="0"/>
                    </a:p>
                  </a:txBody>
                  <a:tcPr/>
                </a:tc>
                <a:extLst>
                  <a:ext uri="{0D108BD9-81ED-4DB2-BD59-A6C34878D82A}">
                    <a16:rowId xmlns:a16="http://schemas.microsoft.com/office/drawing/2014/main" val="4199459077"/>
                  </a:ext>
                </a:extLst>
              </a:tr>
              <a:tr h="456129">
                <a:tc>
                  <a:txBody>
                    <a:bodyPr/>
                    <a:lstStyle/>
                    <a:p>
                      <a:r>
                        <a:rPr lang="en-US" altLang="zh-CN" sz="2400" dirty="0" err="1"/>
                        <a:t>Socket.bufferedAmount</a:t>
                      </a:r>
                      <a:endParaRPr lang="zh-CN" altLang="en-US" sz="2400" dirty="0"/>
                    </a:p>
                  </a:txBody>
                  <a:tcPr/>
                </a:tc>
                <a:tc>
                  <a:txBody>
                    <a:bodyPr/>
                    <a:lstStyle/>
                    <a:p>
                      <a:r>
                        <a:rPr lang="zh-CN" altLang="en-US" sz="2400" dirty="0"/>
                        <a:t>只读属性</a:t>
                      </a:r>
                      <a:r>
                        <a:rPr lang="en-US" altLang="zh-CN" sz="2400" dirty="0" err="1"/>
                        <a:t>bufferedAmount</a:t>
                      </a:r>
                      <a:r>
                        <a:rPr lang="zh-CN" altLang="en-US" sz="2400" dirty="0"/>
                        <a:t>已被</a:t>
                      </a:r>
                      <a:r>
                        <a:rPr lang="en-US" altLang="zh-CN" sz="2400" dirty="0"/>
                        <a:t>send()</a:t>
                      </a:r>
                      <a:r>
                        <a:rPr lang="zh-CN" altLang="en-US" sz="2400" dirty="0"/>
                        <a:t>放入正在队列中等待传输，但是还没有发出的</a:t>
                      </a:r>
                      <a:r>
                        <a:rPr lang="en-US" altLang="zh-CN" sz="2400" dirty="0"/>
                        <a:t>UTF-8</a:t>
                      </a:r>
                      <a:r>
                        <a:rPr lang="zh-CN" altLang="en-US" sz="2400" dirty="0"/>
                        <a:t>文本字节数。</a:t>
                      </a:r>
                    </a:p>
                  </a:txBody>
                  <a:tcPr/>
                </a:tc>
                <a:extLst>
                  <a:ext uri="{0D108BD9-81ED-4DB2-BD59-A6C34878D82A}">
                    <a16:rowId xmlns:a16="http://schemas.microsoft.com/office/drawing/2014/main" val="1721640805"/>
                  </a:ext>
                </a:extLst>
              </a:tr>
            </a:tbl>
          </a:graphicData>
        </a:graphic>
      </p:graphicFrame>
    </p:spTree>
    <p:extLst>
      <p:ext uri="{BB962C8B-B14F-4D97-AF65-F5344CB8AC3E}">
        <p14:creationId xmlns:p14="http://schemas.microsoft.com/office/powerpoint/2010/main" val="2952708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573881"/>
            <a:ext cx="3079689"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en-US" altLang="zh-CN" sz="2400" b="1" dirty="0">
                <a:latin typeface="Verdana" pitchFamily="34" charset="0"/>
                <a:ea typeface="宋体" pitchFamily="2" charset="-122"/>
              </a:rPr>
              <a:t>WebSocket</a:t>
            </a:r>
            <a:r>
              <a:rPr lang="zh-CN" altLang="en-US" sz="2400" b="1" dirty="0">
                <a:latin typeface="Verdana" pitchFamily="34" charset="0"/>
                <a:ea typeface="宋体" pitchFamily="2" charset="-122"/>
              </a:rPr>
              <a:t>事件</a:t>
            </a:r>
            <a:endParaRPr lang="zh-CN" altLang="en-US" sz="2400" b="1" dirty="0"/>
          </a:p>
        </p:txBody>
      </p:sp>
      <p:graphicFrame>
        <p:nvGraphicFramePr>
          <p:cNvPr id="2" name="表格 3">
            <a:extLst>
              <a:ext uri="{FF2B5EF4-FFF2-40B4-BE49-F238E27FC236}">
                <a16:creationId xmlns:a16="http://schemas.microsoft.com/office/drawing/2014/main" id="{AABE402E-FAB6-4664-8586-0741CA421D4B}"/>
              </a:ext>
            </a:extLst>
          </p:cNvPr>
          <p:cNvGraphicFramePr>
            <a:graphicFrameLocks noGrp="1"/>
          </p:cNvGraphicFramePr>
          <p:nvPr>
            <p:extLst>
              <p:ext uri="{D42A27DB-BD31-4B8C-83A1-F6EECF244321}">
                <p14:modId xmlns:p14="http://schemas.microsoft.com/office/powerpoint/2010/main" val="1352414934"/>
              </p:ext>
            </p:extLst>
          </p:nvPr>
        </p:nvGraphicFramePr>
        <p:xfrm>
          <a:off x="120102" y="2117284"/>
          <a:ext cx="8880679" cy="2286000"/>
        </p:xfrm>
        <a:graphic>
          <a:graphicData uri="http://schemas.openxmlformats.org/drawingml/2006/table">
            <a:tbl>
              <a:tblPr firstRow="1" bandRow="1">
                <a:tableStyleId>{5C22544A-7EE6-4342-B048-85BDC9FD1C3A}</a:tableStyleId>
              </a:tblPr>
              <a:tblGrid>
                <a:gridCol w="1653614">
                  <a:extLst>
                    <a:ext uri="{9D8B030D-6E8A-4147-A177-3AD203B41FA5}">
                      <a16:colId xmlns:a16="http://schemas.microsoft.com/office/drawing/2014/main" val="1794376403"/>
                    </a:ext>
                  </a:extLst>
                </a:gridCol>
                <a:gridCol w="2974554">
                  <a:extLst>
                    <a:ext uri="{9D8B030D-6E8A-4147-A177-3AD203B41FA5}">
                      <a16:colId xmlns:a16="http://schemas.microsoft.com/office/drawing/2014/main" val="785586639"/>
                    </a:ext>
                  </a:extLst>
                </a:gridCol>
                <a:gridCol w="4252511">
                  <a:extLst>
                    <a:ext uri="{9D8B030D-6E8A-4147-A177-3AD203B41FA5}">
                      <a16:colId xmlns:a16="http://schemas.microsoft.com/office/drawing/2014/main" val="342674372"/>
                    </a:ext>
                  </a:extLst>
                </a:gridCol>
              </a:tblGrid>
              <a:tr h="456129">
                <a:tc>
                  <a:txBody>
                    <a:bodyPr/>
                    <a:lstStyle/>
                    <a:p>
                      <a:pPr algn="ctr"/>
                      <a:r>
                        <a:rPr lang="zh-CN" altLang="en-US" sz="2400" dirty="0"/>
                        <a:t>事件</a:t>
                      </a:r>
                    </a:p>
                  </a:txBody>
                  <a:tcPr/>
                </a:tc>
                <a:tc>
                  <a:txBody>
                    <a:bodyPr/>
                    <a:lstStyle/>
                    <a:p>
                      <a:pPr algn="ctr"/>
                      <a:r>
                        <a:rPr lang="zh-CN" altLang="en-US" sz="2400" dirty="0"/>
                        <a:t>事件处理程序</a:t>
                      </a:r>
                    </a:p>
                  </a:txBody>
                  <a:tcPr/>
                </a:tc>
                <a:tc>
                  <a:txBody>
                    <a:bodyPr/>
                    <a:lstStyle/>
                    <a:p>
                      <a:pPr algn="ctr"/>
                      <a:r>
                        <a:rPr lang="zh-CN" altLang="en-US" sz="2400" dirty="0"/>
                        <a:t>描述</a:t>
                      </a:r>
                    </a:p>
                  </a:txBody>
                  <a:tcPr/>
                </a:tc>
                <a:extLst>
                  <a:ext uri="{0D108BD9-81ED-4DB2-BD59-A6C34878D82A}">
                    <a16:rowId xmlns:a16="http://schemas.microsoft.com/office/drawing/2014/main" val="4166082709"/>
                  </a:ext>
                </a:extLst>
              </a:tr>
              <a:tr h="456129">
                <a:tc>
                  <a:txBody>
                    <a:bodyPr/>
                    <a:lstStyle/>
                    <a:p>
                      <a:r>
                        <a:rPr lang="en-US" altLang="zh-CN" sz="2400" dirty="0"/>
                        <a:t>open</a:t>
                      </a:r>
                      <a:endParaRPr lang="zh-CN" altLang="en-US" sz="2400" dirty="0"/>
                    </a:p>
                  </a:txBody>
                  <a:tcPr/>
                </a:tc>
                <a:tc>
                  <a:txBody>
                    <a:bodyPr/>
                    <a:lstStyle/>
                    <a:p>
                      <a:r>
                        <a:rPr lang="en-US" altLang="zh-CN" sz="2400" dirty="0" err="1"/>
                        <a:t>Socket.onopen</a:t>
                      </a:r>
                      <a:endParaRPr lang="zh-CN" altLang="en-US" sz="2400" dirty="0"/>
                    </a:p>
                  </a:txBody>
                  <a:tcPr/>
                </a:tc>
                <a:tc>
                  <a:txBody>
                    <a:bodyPr/>
                    <a:lstStyle/>
                    <a:p>
                      <a:r>
                        <a:rPr lang="zh-CN" altLang="en-US" sz="2400" dirty="0"/>
                        <a:t>连接建立时触发</a:t>
                      </a:r>
                      <a:endParaRPr lang="en-US" altLang="zh-CN" sz="2400" dirty="0"/>
                    </a:p>
                  </a:txBody>
                  <a:tcPr/>
                </a:tc>
                <a:extLst>
                  <a:ext uri="{0D108BD9-81ED-4DB2-BD59-A6C34878D82A}">
                    <a16:rowId xmlns:a16="http://schemas.microsoft.com/office/drawing/2014/main" val="4199459077"/>
                  </a:ext>
                </a:extLst>
              </a:tr>
              <a:tr h="456129">
                <a:tc>
                  <a:txBody>
                    <a:bodyPr/>
                    <a:lstStyle/>
                    <a:p>
                      <a:r>
                        <a:rPr lang="en-US" altLang="zh-CN" sz="2400" dirty="0"/>
                        <a:t>message</a:t>
                      </a:r>
                      <a:endParaRPr lang="zh-CN" altLang="en-US" sz="2400" dirty="0"/>
                    </a:p>
                  </a:txBody>
                  <a:tcPr/>
                </a:tc>
                <a:tc>
                  <a:txBody>
                    <a:bodyPr/>
                    <a:lstStyle/>
                    <a:p>
                      <a:r>
                        <a:rPr lang="en-US" altLang="zh-CN" sz="2400" dirty="0" err="1"/>
                        <a:t>Socket.onmessage</a:t>
                      </a:r>
                      <a:endParaRPr lang="zh-CN" altLang="en-US" sz="2400" dirty="0"/>
                    </a:p>
                  </a:txBody>
                  <a:tcPr/>
                </a:tc>
                <a:tc>
                  <a:txBody>
                    <a:bodyPr/>
                    <a:lstStyle/>
                    <a:p>
                      <a:r>
                        <a:rPr lang="zh-CN" altLang="en-US" sz="2400" dirty="0"/>
                        <a:t>客户端接收服务端数据时触发</a:t>
                      </a:r>
                    </a:p>
                  </a:txBody>
                  <a:tcPr/>
                </a:tc>
                <a:extLst>
                  <a:ext uri="{0D108BD9-81ED-4DB2-BD59-A6C34878D82A}">
                    <a16:rowId xmlns:a16="http://schemas.microsoft.com/office/drawing/2014/main" val="1721640805"/>
                  </a:ext>
                </a:extLst>
              </a:tr>
              <a:tr h="456129">
                <a:tc>
                  <a:txBody>
                    <a:bodyPr/>
                    <a:lstStyle/>
                    <a:p>
                      <a:r>
                        <a:rPr lang="en-US" altLang="zh-CN" sz="2400" dirty="0"/>
                        <a:t>error</a:t>
                      </a:r>
                      <a:endParaRPr lang="zh-CN" altLang="en-US" sz="2400" dirty="0"/>
                    </a:p>
                  </a:txBody>
                  <a:tcPr/>
                </a:tc>
                <a:tc>
                  <a:txBody>
                    <a:bodyPr/>
                    <a:lstStyle/>
                    <a:p>
                      <a:r>
                        <a:rPr lang="en-US" altLang="zh-CN" sz="2400" dirty="0" err="1"/>
                        <a:t>Socket.onerror</a:t>
                      </a:r>
                      <a:endParaRPr lang="zh-CN" altLang="en-US" sz="2400" dirty="0"/>
                    </a:p>
                  </a:txBody>
                  <a:tcPr/>
                </a:tc>
                <a:tc>
                  <a:txBody>
                    <a:bodyPr/>
                    <a:lstStyle/>
                    <a:p>
                      <a:r>
                        <a:rPr lang="zh-CN" altLang="en-US" sz="2400" dirty="0"/>
                        <a:t>通信发生错误时触发</a:t>
                      </a:r>
                    </a:p>
                  </a:txBody>
                  <a:tcPr/>
                </a:tc>
                <a:extLst>
                  <a:ext uri="{0D108BD9-81ED-4DB2-BD59-A6C34878D82A}">
                    <a16:rowId xmlns:a16="http://schemas.microsoft.com/office/drawing/2014/main" val="2173687138"/>
                  </a:ext>
                </a:extLst>
              </a:tr>
              <a:tr h="456129">
                <a:tc>
                  <a:txBody>
                    <a:bodyPr/>
                    <a:lstStyle/>
                    <a:p>
                      <a:r>
                        <a:rPr lang="en-US" altLang="zh-CN" sz="2400" dirty="0"/>
                        <a:t>close</a:t>
                      </a:r>
                      <a:endParaRPr lang="zh-CN" altLang="en-US" sz="2400" dirty="0"/>
                    </a:p>
                  </a:txBody>
                  <a:tcPr/>
                </a:tc>
                <a:tc>
                  <a:txBody>
                    <a:bodyPr/>
                    <a:lstStyle/>
                    <a:p>
                      <a:r>
                        <a:rPr lang="en-US" altLang="zh-CN" sz="2400" dirty="0" err="1"/>
                        <a:t>Socket.onclose</a:t>
                      </a:r>
                      <a:endParaRPr lang="zh-CN" altLang="en-US" sz="2400" dirty="0"/>
                    </a:p>
                  </a:txBody>
                  <a:tcPr/>
                </a:tc>
                <a:tc>
                  <a:txBody>
                    <a:bodyPr/>
                    <a:lstStyle/>
                    <a:p>
                      <a:r>
                        <a:rPr lang="zh-CN" altLang="en-US" sz="2400" dirty="0"/>
                        <a:t>连接关闭时触发</a:t>
                      </a:r>
                    </a:p>
                  </a:txBody>
                  <a:tcPr/>
                </a:tc>
                <a:extLst>
                  <a:ext uri="{0D108BD9-81ED-4DB2-BD59-A6C34878D82A}">
                    <a16:rowId xmlns:a16="http://schemas.microsoft.com/office/drawing/2014/main" val="1651583104"/>
                  </a:ext>
                </a:extLst>
              </a:tr>
            </a:tbl>
          </a:graphicData>
        </a:graphic>
      </p:graphicFrame>
      <p:sp>
        <p:nvSpPr>
          <p:cNvPr id="7" name="文本框 6">
            <a:extLst>
              <a:ext uri="{FF2B5EF4-FFF2-40B4-BE49-F238E27FC236}">
                <a16:creationId xmlns:a16="http://schemas.microsoft.com/office/drawing/2014/main" id="{EE30B41C-1CC8-434A-8724-DDF23C528787}"/>
              </a:ext>
            </a:extLst>
          </p:cNvPr>
          <p:cNvSpPr txBox="1"/>
          <p:nvPr/>
        </p:nvSpPr>
        <p:spPr>
          <a:xfrm>
            <a:off x="738130" y="4707303"/>
            <a:ext cx="3079689" cy="461665"/>
          </a:xfrm>
          <a:prstGeom prst="rect">
            <a:avLst/>
          </a:prstGeom>
          <a:noFill/>
        </p:spPr>
        <p:txBody>
          <a:bodyPr wrap="none" rtlCol="0">
            <a:spAutoFit/>
          </a:bodyPr>
          <a:lstStyle/>
          <a:p>
            <a:pPr marL="342900" indent="-342900">
              <a:buClr>
                <a:srgbClr val="C00000"/>
              </a:buClr>
              <a:buFont typeface="Wingdings" panose="05000000000000000000" pitchFamily="2" charset="2"/>
              <a:buChar char="n"/>
            </a:pPr>
            <a:r>
              <a:rPr lang="en-US" altLang="zh-CN" sz="2400" b="1" dirty="0">
                <a:latin typeface="Verdana" pitchFamily="34" charset="0"/>
                <a:ea typeface="宋体" pitchFamily="2" charset="-122"/>
              </a:rPr>
              <a:t>WebSocket</a:t>
            </a:r>
            <a:r>
              <a:rPr lang="zh-CN" altLang="en-US" sz="2400" b="1" dirty="0">
                <a:latin typeface="Verdana" pitchFamily="34" charset="0"/>
                <a:ea typeface="宋体" pitchFamily="2" charset="-122"/>
              </a:rPr>
              <a:t>方法</a:t>
            </a:r>
            <a:endParaRPr lang="zh-CN" altLang="en-US" sz="2400" b="1" dirty="0"/>
          </a:p>
        </p:txBody>
      </p:sp>
      <p:graphicFrame>
        <p:nvGraphicFramePr>
          <p:cNvPr id="8" name="表格 3">
            <a:extLst>
              <a:ext uri="{FF2B5EF4-FFF2-40B4-BE49-F238E27FC236}">
                <a16:creationId xmlns:a16="http://schemas.microsoft.com/office/drawing/2014/main" id="{6F7AEF47-B659-4F96-9DF1-F469DDE7D117}"/>
              </a:ext>
            </a:extLst>
          </p:cNvPr>
          <p:cNvGraphicFramePr>
            <a:graphicFrameLocks noGrp="1"/>
          </p:cNvGraphicFramePr>
          <p:nvPr>
            <p:extLst>
              <p:ext uri="{D42A27DB-BD31-4B8C-83A1-F6EECF244321}">
                <p14:modId xmlns:p14="http://schemas.microsoft.com/office/powerpoint/2010/main" val="201056313"/>
              </p:ext>
            </p:extLst>
          </p:nvPr>
        </p:nvGraphicFramePr>
        <p:xfrm>
          <a:off x="120102" y="5237668"/>
          <a:ext cx="8880679" cy="1371600"/>
        </p:xfrm>
        <a:graphic>
          <a:graphicData uri="http://schemas.openxmlformats.org/drawingml/2006/table">
            <a:tbl>
              <a:tblPr firstRow="1" bandRow="1">
                <a:tableStyleId>{5C22544A-7EE6-4342-B048-85BDC9FD1C3A}</a:tableStyleId>
              </a:tblPr>
              <a:tblGrid>
                <a:gridCol w="3655157">
                  <a:extLst>
                    <a:ext uri="{9D8B030D-6E8A-4147-A177-3AD203B41FA5}">
                      <a16:colId xmlns:a16="http://schemas.microsoft.com/office/drawing/2014/main" val="785586639"/>
                    </a:ext>
                  </a:extLst>
                </a:gridCol>
                <a:gridCol w="5225522">
                  <a:extLst>
                    <a:ext uri="{9D8B030D-6E8A-4147-A177-3AD203B41FA5}">
                      <a16:colId xmlns:a16="http://schemas.microsoft.com/office/drawing/2014/main" val="342674372"/>
                    </a:ext>
                  </a:extLst>
                </a:gridCol>
              </a:tblGrid>
              <a:tr h="456129">
                <a:tc>
                  <a:txBody>
                    <a:bodyPr/>
                    <a:lstStyle/>
                    <a:p>
                      <a:pPr algn="ctr"/>
                      <a:r>
                        <a:rPr lang="zh-CN" altLang="en-US" sz="2400" dirty="0"/>
                        <a:t>方法</a:t>
                      </a:r>
                    </a:p>
                  </a:txBody>
                  <a:tcPr/>
                </a:tc>
                <a:tc>
                  <a:txBody>
                    <a:bodyPr/>
                    <a:lstStyle/>
                    <a:p>
                      <a:pPr algn="ctr"/>
                      <a:r>
                        <a:rPr lang="zh-CN" altLang="en-US" sz="2400" dirty="0"/>
                        <a:t>描述</a:t>
                      </a:r>
                    </a:p>
                  </a:txBody>
                  <a:tcPr/>
                </a:tc>
                <a:extLst>
                  <a:ext uri="{0D108BD9-81ED-4DB2-BD59-A6C34878D82A}">
                    <a16:rowId xmlns:a16="http://schemas.microsoft.com/office/drawing/2014/main" val="4166082709"/>
                  </a:ext>
                </a:extLst>
              </a:tr>
              <a:tr h="456129">
                <a:tc>
                  <a:txBody>
                    <a:bodyPr/>
                    <a:lstStyle/>
                    <a:p>
                      <a:r>
                        <a:rPr lang="en-US" altLang="zh-CN" sz="2400" dirty="0" err="1"/>
                        <a:t>Socket.send</a:t>
                      </a:r>
                      <a:r>
                        <a:rPr lang="en-US" altLang="zh-CN" sz="2400" dirty="0"/>
                        <a:t>()</a:t>
                      </a:r>
                      <a:endParaRPr lang="zh-CN" altLang="en-US" sz="2400" dirty="0"/>
                    </a:p>
                  </a:txBody>
                  <a:tcPr/>
                </a:tc>
                <a:tc>
                  <a:txBody>
                    <a:bodyPr/>
                    <a:lstStyle/>
                    <a:p>
                      <a:r>
                        <a:rPr lang="zh-CN" altLang="en-US" sz="2400" dirty="0"/>
                        <a:t>使用连接发送数据</a:t>
                      </a:r>
                      <a:endParaRPr lang="en-US" altLang="zh-CN" sz="2400" dirty="0"/>
                    </a:p>
                  </a:txBody>
                  <a:tcPr/>
                </a:tc>
                <a:extLst>
                  <a:ext uri="{0D108BD9-81ED-4DB2-BD59-A6C34878D82A}">
                    <a16:rowId xmlns:a16="http://schemas.microsoft.com/office/drawing/2014/main" val="4199459077"/>
                  </a:ext>
                </a:extLst>
              </a:tr>
              <a:tr h="456129">
                <a:tc>
                  <a:txBody>
                    <a:bodyPr/>
                    <a:lstStyle/>
                    <a:p>
                      <a:r>
                        <a:rPr lang="en-US" altLang="zh-CN" sz="2400" dirty="0" err="1"/>
                        <a:t>Socket.close</a:t>
                      </a:r>
                      <a:r>
                        <a:rPr lang="en-US" altLang="zh-CN" sz="2400" dirty="0"/>
                        <a:t>()</a:t>
                      </a:r>
                      <a:endParaRPr lang="zh-CN" altLang="en-US" sz="2400" dirty="0"/>
                    </a:p>
                  </a:txBody>
                  <a:tcPr/>
                </a:tc>
                <a:tc>
                  <a:txBody>
                    <a:bodyPr/>
                    <a:lstStyle/>
                    <a:p>
                      <a:r>
                        <a:rPr lang="zh-CN" altLang="en-US" sz="2400" dirty="0"/>
                        <a:t>关闭发送</a:t>
                      </a:r>
                    </a:p>
                  </a:txBody>
                  <a:tcPr/>
                </a:tc>
                <a:extLst>
                  <a:ext uri="{0D108BD9-81ED-4DB2-BD59-A6C34878D82A}">
                    <a16:rowId xmlns:a16="http://schemas.microsoft.com/office/drawing/2014/main" val="1721640805"/>
                  </a:ext>
                </a:extLst>
              </a:tr>
            </a:tbl>
          </a:graphicData>
        </a:graphic>
      </p:graphicFrame>
    </p:spTree>
    <p:extLst>
      <p:ext uri="{BB962C8B-B14F-4D97-AF65-F5344CB8AC3E}">
        <p14:creationId xmlns:p14="http://schemas.microsoft.com/office/powerpoint/2010/main" val="2942145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899670"/>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1.</a:t>
            </a:r>
            <a:r>
              <a:rPr lang="zh-CN" altLang="en-US" sz="2400" b="1" dirty="0">
                <a:latin typeface="Verdana" pitchFamily="34" charset="0"/>
                <a:ea typeface="宋体" pitchFamily="2" charset="-122"/>
              </a:rPr>
              <a:t> </a:t>
            </a:r>
            <a:r>
              <a:rPr lang="en-US" altLang="zh-CN" sz="2400" dirty="0" err="1">
                <a:latin typeface="Verdana" pitchFamily="34" charset="0"/>
                <a:ea typeface="宋体" pitchFamily="2" charset="-122"/>
              </a:rPr>
              <a:t>WebSockets</a:t>
            </a:r>
            <a:r>
              <a:rPr lang="zh-CN" altLang="en-US" sz="2400" dirty="0">
                <a:latin typeface="Verdana" pitchFamily="34" charset="0"/>
                <a:ea typeface="宋体" pitchFamily="2" charset="-122"/>
              </a:rPr>
              <a:t>对象的创建及其与</a:t>
            </a:r>
            <a:r>
              <a:rPr lang="en-US" altLang="zh-CN" sz="2400" dirty="0" err="1">
                <a:latin typeface="Verdana" pitchFamily="34" charset="0"/>
                <a:ea typeface="宋体" pitchFamily="2" charset="-122"/>
              </a:rPr>
              <a:t>WebSockets</a:t>
            </a:r>
            <a:r>
              <a:rPr lang="zh-CN" altLang="en-US" sz="2400" dirty="0">
                <a:latin typeface="Verdana" pitchFamily="34" charset="0"/>
                <a:ea typeface="宋体" pitchFamily="2" charset="-122"/>
              </a:rPr>
              <a:t>服务器的连接</a:t>
            </a:r>
            <a:endParaRPr lang="zh-CN" altLang="en-US" sz="2400" dirty="0"/>
          </a:p>
        </p:txBody>
      </p:sp>
      <p:pic>
        <p:nvPicPr>
          <p:cNvPr id="6" name="图片 5">
            <a:extLst>
              <a:ext uri="{FF2B5EF4-FFF2-40B4-BE49-F238E27FC236}">
                <a16:creationId xmlns:a16="http://schemas.microsoft.com/office/drawing/2014/main" id="{76F1061B-4AA1-4895-9340-545406417CCF}"/>
              </a:ext>
            </a:extLst>
          </p:cNvPr>
          <p:cNvPicPr>
            <a:picLocks noChangeAspect="1"/>
          </p:cNvPicPr>
          <p:nvPr/>
        </p:nvPicPr>
        <p:blipFill>
          <a:blip r:embed="rId2"/>
          <a:stretch>
            <a:fillRect/>
          </a:stretch>
        </p:blipFill>
        <p:spPr>
          <a:xfrm>
            <a:off x="0" y="3904426"/>
            <a:ext cx="9144000" cy="1271054"/>
          </a:xfrm>
          <a:prstGeom prst="rect">
            <a:avLst/>
          </a:prstGeom>
        </p:spPr>
      </p:pic>
      <p:sp>
        <p:nvSpPr>
          <p:cNvPr id="7" name="对话气泡: 圆角矩形 6">
            <a:extLst>
              <a:ext uri="{FF2B5EF4-FFF2-40B4-BE49-F238E27FC236}">
                <a16:creationId xmlns:a16="http://schemas.microsoft.com/office/drawing/2014/main" id="{9A23ABF1-80E9-41B1-9E3C-38B3264EE425}"/>
              </a:ext>
            </a:extLst>
          </p:cNvPr>
          <p:cNvSpPr/>
          <p:nvPr/>
        </p:nvSpPr>
        <p:spPr bwMode="auto">
          <a:xfrm>
            <a:off x="669102" y="2731444"/>
            <a:ext cx="6202497" cy="1023728"/>
          </a:xfrm>
          <a:prstGeom prst="wedgeRoundRectCallout">
            <a:avLst>
              <a:gd name="adj1" fmla="val -29536"/>
              <a:gd name="adj2" fmla="val 90480"/>
              <a:gd name="adj3" fmla="val 16667"/>
            </a:avLst>
          </a:prstGeom>
          <a:solidFill>
            <a:schemeClr val="accent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2400" dirty="0" err="1">
                <a:latin typeface="Verdana" pitchFamily="34" charset="0"/>
                <a:ea typeface="宋体" pitchFamily="2" charset="-122"/>
              </a:rPr>
              <a:t>ws</a:t>
            </a:r>
            <a:r>
              <a:rPr lang="en-US" altLang="zh-CN" sz="2400" dirty="0">
                <a:latin typeface="Verdana" pitchFamily="34" charset="0"/>
                <a:ea typeface="宋体" pitchFamily="2" charset="-122"/>
              </a:rPr>
              <a:t>://</a:t>
            </a:r>
            <a:r>
              <a:rPr lang="zh-CN" altLang="en-US" sz="2400" dirty="0">
                <a:latin typeface="Verdana" pitchFamily="34" charset="0"/>
                <a:ea typeface="宋体" pitchFamily="2" charset="-122"/>
              </a:rPr>
              <a:t>和</a:t>
            </a:r>
            <a:r>
              <a:rPr lang="en-US" altLang="zh-CN" sz="2400" dirty="0" err="1">
                <a:latin typeface="Verdana" pitchFamily="34" charset="0"/>
                <a:ea typeface="宋体" pitchFamily="2" charset="-122"/>
              </a:rPr>
              <a:t>wss</a:t>
            </a:r>
            <a:r>
              <a:rPr lang="en-US" altLang="zh-CN" sz="2400" dirty="0">
                <a:latin typeface="Verdana" pitchFamily="34" charset="0"/>
                <a:ea typeface="宋体" pitchFamily="2" charset="-122"/>
              </a:rPr>
              <a:t>://</a:t>
            </a:r>
            <a:r>
              <a:rPr lang="zh-CN" altLang="en-US" sz="2400" dirty="0">
                <a:latin typeface="Verdana" pitchFamily="34" charset="0"/>
                <a:ea typeface="宋体" pitchFamily="2" charset="-122"/>
              </a:rPr>
              <a:t>前缀分别表示</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连接和安全的</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连接。</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10" name="对话气泡: 圆角矩形 9">
            <a:extLst>
              <a:ext uri="{FF2B5EF4-FFF2-40B4-BE49-F238E27FC236}">
                <a16:creationId xmlns:a16="http://schemas.microsoft.com/office/drawing/2014/main" id="{3987F8A1-C831-4B12-8FA7-1102D0FB6F94}"/>
              </a:ext>
            </a:extLst>
          </p:cNvPr>
          <p:cNvSpPr/>
          <p:nvPr/>
        </p:nvSpPr>
        <p:spPr bwMode="auto">
          <a:xfrm>
            <a:off x="2537322" y="5423971"/>
            <a:ext cx="3375925" cy="553291"/>
          </a:xfrm>
          <a:prstGeom prst="wedgeRoundRectCallout">
            <a:avLst>
              <a:gd name="adj1" fmla="val -14724"/>
              <a:gd name="adj2" fmla="val -144293"/>
              <a:gd name="adj3" fmla="val 16667"/>
            </a:avLst>
          </a:prstGeom>
          <a:solidFill>
            <a:schemeClr val="accent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zh-CN" altLang="en-US" sz="2400" dirty="0">
                <a:latin typeface="Verdana" pitchFamily="34" charset="0"/>
                <a:ea typeface="宋体" pitchFamily="2" charset="-122"/>
              </a:rPr>
              <a:t>希望连接的对端的</a:t>
            </a:r>
            <a:r>
              <a:rPr lang="en-US" altLang="zh-CN" sz="2400" dirty="0">
                <a:latin typeface="Verdana" pitchFamily="34" charset="0"/>
                <a:ea typeface="宋体" pitchFamily="2" charset="-122"/>
              </a:rPr>
              <a:t>URL</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424170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478593"/>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2.</a:t>
            </a:r>
            <a:r>
              <a:rPr lang="zh-CN" altLang="en-US" sz="2400" b="1" dirty="0">
                <a:latin typeface="Verdana" pitchFamily="34" charset="0"/>
                <a:ea typeface="宋体" pitchFamily="2" charset="-122"/>
              </a:rPr>
              <a:t> 添加事件监听器</a:t>
            </a:r>
            <a:endParaRPr lang="zh-CN" altLang="en-US" sz="2400" dirty="0"/>
          </a:p>
        </p:txBody>
      </p:sp>
      <p:sp>
        <p:nvSpPr>
          <p:cNvPr id="11" name="矩形: 圆角 10">
            <a:extLst>
              <a:ext uri="{FF2B5EF4-FFF2-40B4-BE49-F238E27FC236}">
                <a16:creationId xmlns:a16="http://schemas.microsoft.com/office/drawing/2014/main" id="{7E961E35-A327-453C-99B2-FE0925EC6235}"/>
              </a:ext>
            </a:extLst>
          </p:cNvPr>
          <p:cNvSpPr/>
          <p:nvPr/>
        </p:nvSpPr>
        <p:spPr bwMode="auto">
          <a:xfrm>
            <a:off x="854918" y="2370618"/>
            <a:ext cx="7650104" cy="1903927"/>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r>
              <a:rPr lang="en-US" altLang="zh-CN" sz="2400" dirty="0">
                <a:latin typeface="Verdana" pitchFamily="34" charset="0"/>
                <a:ea typeface="宋体" pitchFamily="2" charset="-122"/>
              </a:rPr>
              <a:t>     WebSocket</a:t>
            </a:r>
            <a:r>
              <a:rPr lang="zh-CN" altLang="en-US" sz="2400" dirty="0">
                <a:latin typeface="Verdana" pitchFamily="34" charset="0"/>
                <a:ea typeface="宋体" pitchFamily="2" charset="-122"/>
              </a:rPr>
              <a:t>编程遵循异步编程模型；打开</a:t>
            </a:r>
            <a:r>
              <a:rPr lang="en-US" altLang="zh-CN" sz="2400" dirty="0">
                <a:latin typeface="Verdana" pitchFamily="34" charset="0"/>
                <a:ea typeface="宋体" pitchFamily="2" charset="-122"/>
              </a:rPr>
              <a:t>socket</a:t>
            </a:r>
            <a:r>
              <a:rPr lang="zh-CN" altLang="en-US" sz="2400" dirty="0">
                <a:latin typeface="Verdana" pitchFamily="34" charset="0"/>
                <a:ea typeface="宋体" pitchFamily="2" charset="-122"/>
              </a:rPr>
              <a:t>后，只需要等待事件发生，而不需要主动向服务器轮询，所以需要在</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对象中添加回调函数来监听事件。</a:t>
            </a:r>
            <a:endParaRPr kumimoji="0" lang="zh-CN" altLang="en-US" sz="240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1807221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478593"/>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2.</a:t>
            </a:r>
            <a:r>
              <a:rPr lang="zh-CN" altLang="en-US" sz="2400" b="1" dirty="0">
                <a:latin typeface="Verdana" pitchFamily="34" charset="0"/>
                <a:ea typeface="宋体" pitchFamily="2" charset="-122"/>
              </a:rPr>
              <a:t> 添加事件监听器</a:t>
            </a:r>
            <a:endParaRPr lang="zh-CN" altLang="en-US" sz="2400" dirty="0"/>
          </a:p>
        </p:txBody>
      </p:sp>
      <p:sp>
        <p:nvSpPr>
          <p:cNvPr id="6" name="矩形 5">
            <a:extLst>
              <a:ext uri="{FF2B5EF4-FFF2-40B4-BE49-F238E27FC236}">
                <a16:creationId xmlns:a16="http://schemas.microsoft.com/office/drawing/2014/main" id="{750C39B3-9620-4CCA-87F9-40E11C7C77CF}"/>
              </a:ext>
            </a:extLst>
          </p:cNvPr>
          <p:cNvSpPr/>
          <p:nvPr/>
        </p:nvSpPr>
        <p:spPr bwMode="auto">
          <a:xfrm>
            <a:off x="8617772" y="2135659"/>
            <a:ext cx="526227" cy="4455639"/>
          </a:xfrm>
          <a:prstGeom prst="rect">
            <a:avLst/>
          </a:prstGeom>
          <a:solidFill>
            <a:srgbClr val="282923"/>
          </a:solidFill>
          <a:ln w="9525" cap="flat" cmpd="sng" algn="ctr">
            <a:solidFill>
              <a:srgbClr val="28292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pic>
        <p:nvPicPr>
          <p:cNvPr id="7" name="图片 6">
            <a:extLst>
              <a:ext uri="{FF2B5EF4-FFF2-40B4-BE49-F238E27FC236}">
                <a16:creationId xmlns:a16="http://schemas.microsoft.com/office/drawing/2014/main" id="{76684D55-4763-4454-B819-36F67A593305}"/>
              </a:ext>
            </a:extLst>
          </p:cNvPr>
          <p:cNvPicPr>
            <a:picLocks noChangeAspect="1"/>
          </p:cNvPicPr>
          <p:nvPr/>
        </p:nvPicPr>
        <p:blipFill>
          <a:blip r:embed="rId2"/>
          <a:stretch>
            <a:fillRect/>
          </a:stretch>
        </p:blipFill>
        <p:spPr>
          <a:xfrm>
            <a:off x="0" y="2142010"/>
            <a:ext cx="8863071" cy="4455639"/>
          </a:xfrm>
          <a:prstGeom prst="rect">
            <a:avLst/>
          </a:prstGeom>
        </p:spPr>
      </p:pic>
    </p:spTree>
    <p:extLst>
      <p:ext uri="{BB962C8B-B14F-4D97-AF65-F5344CB8AC3E}">
        <p14:creationId xmlns:p14="http://schemas.microsoft.com/office/powerpoint/2010/main" val="2379555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4" name="矩形: 圆角 3">
            <a:extLst>
              <a:ext uri="{FF2B5EF4-FFF2-40B4-BE49-F238E27FC236}">
                <a16:creationId xmlns:a16="http://schemas.microsoft.com/office/drawing/2014/main" id="{5D8B7B2C-4290-437B-B2EA-61A14D3E7186}"/>
              </a:ext>
            </a:extLst>
          </p:cNvPr>
          <p:cNvSpPr/>
          <p:nvPr/>
        </p:nvSpPr>
        <p:spPr bwMode="auto">
          <a:xfrm>
            <a:off x="859316" y="2293498"/>
            <a:ext cx="7588401" cy="1490986"/>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ts val="3300"/>
              </a:lnSpc>
              <a:spcBef>
                <a:spcPct val="0"/>
              </a:spcBef>
              <a:spcAft>
                <a:spcPct val="0"/>
              </a:spcAft>
              <a:buClrTx/>
              <a:buSzTx/>
              <a:buFontTx/>
              <a:buNone/>
              <a:tabLst/>
            </a:pPr>
            <a:r>
              <a:rPr lang="en-US" altLang="zh-CN" sz="2400" dirty="0">
                <a:latin typeface="Verdana" pitchFamily="34" charset="0"/>
                <a:ea typeface="宋体" pitchFamily="2" charset="-122"/>
              </a:rPr>
              <a:t>     </a:t>
            </a:r>
            <a:r>
              <a:rPr kumimoji="0" lang="zh-CN" altLang="en-US" sz="2400" b="0" i="0" u="none" strike="noStrike" cap="none" normalizeH="0" baseline="0" dirty="0">
                <a:ln>
                  <a:noFill/>
                </a:ln>
                <a:solidFill>
                  <a:schemeClr val="tx1"/>
                </a:solidFill>
                <a:effectLst/>
                <a:latin typeface="Verdana" pitchFamily="34" charset="0"/>
                <a:ea typeface="宋体" pitchFamily="2" charset="-122"/>
              </a:rPr>
              <a:t>高并发</a:t>
            </a:r>
            <a:r>
              <a:rPr lang="zh-CN" altLang="en-US" sz="2400" dirty="0">
                <a:latin typeface="Verdana" pitchFamily="34" charset="0"/>
                <a:ea typeface="宋体" pitchFamily="2" charset="-122"/>
              </a:rPr>
              <a:t>与用户实时响应是</a:t>
            </a:r>
            <a:r>
              <a:rPr lang="en-US" altLang="zh-CN" sz="2400" dirty="0">
                <a:latin typeface="Verdana" pitchFamily="34" charset="0"/>
                <a:ea typeface="宋体" pitchFamily="2" charset="-122"/>
              </a:rPr>
              <a:t>Web</a:t>
            </a:r>
            <a:r>
              <a:rPr lang="zh-CN" altLang="en-US" sz="2400" dirty="0">
                <a:latin typeface="Verdana" pitchFamily="34" charset="0"/>
                <a:ea typeface="宋体" pitchFamily="2" charset="-122"/>
              </a:rPr>
              <a:t>应用经常面临的问题，比如金融证券的实时信息，</a:t>
            </a:r>
            <a:r>
              <a:rPr lang="en-US" altLang="zh-CN" sz="2400" dirty="0">
                <a:latin typeface="Verdana" pitchFamily="34" charset="0"/>
                <a:ea typeface="宋体" pitchFamily="2" charset="-122"/>
              </a:rPr>
              <a:t>Web</a:t>
            </a:r>
            <a:r>
              <a:rPr lang="zh-CN" altLang="en-US" sz="2400" dirty="0">
                <a:latin typeface="Verdana" pitchFamily="34" charset="0"/>
                <a:ea typeface="宋体" pitchFamily="2" charset="-122"/>
              </a:rPr>
              <a:t>导航应用中的地理位置获取，社交网络的实时消息推送等。</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1459054"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solidFill>
                  <a:srgbClr val="C00000"/>
                </a:solidFill>
                <a:latin typeface="Verdana" pitchFamily="34" charset="0"/>
                <a:ea typeface="宋体" pitchFamily="2" charset="-122"/>
              </a:rPr>
              <a:t>问题：</a:t>
            </a:r>
            <a:endParaRPr lang="zh-CN" altLang="en-US" sz="2400" b="1" dirty="0">
              <a:solidFill>
                <a:srgbClr val="C00000"/>
              </a:solidFill>
            </a:endParaRPr>
          </a:p>
        </p:txBody>
      </p:sp>
      <p:sp>
        <p:nvSpPr>
          <p:cNvPr id="9" name="矩形: 圆角 8">
            <a:extLst>
              <a:ext uri="{FF2B5EF4-FFF2-40B4-BE49-F238E27FC236}">
                <a16:creationId xmlns:a16="http://schemas.microsoft.com/office/drawing/2014/main" id="{99537ACC-282E-40AC-8EA5-0DBF87519D09}"/>
              </a:ext>
            </a:extLst>
          </p:cNvPr>
          <p:cNvSpPr/>
          <p:nvPr/>
        </p:nvSpPr>
        <p:spPr bwMode="auto">
          <a:xfrm>
            <a:off x="859316" y="4888647"/>
            <a:ext cx="7588401" cy="1453430"/>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ts val="3300"/>
              </a:lnSpc>
              <a:spcBef>
                <a:spcPct val="0"/>
              </a:spcBef>
              <a:spcAft>
                <a:spcPct val="0"/>
              </a:spcAft>
              <a:buClrTx/>
              <a:buSzTx/>
              <a:buFontTx/>
              <a:buNone/>
              <a:tabLst/>
            </a:pPr>
            <a:r>
              <a:rPr lang="en-US" altLang="zh-CN" sz="2400" dirty="0">
                <a:latin typeface="Verdana" pitchFamily="34" charset="0"/>
                <a:ea typeface="宋体" pitchFamily="2" charset="-122"/>
              </a:rPr>
              <a:t>     </a:t>
            </a:r>
            <a:r>
              <a:rPr kumimoji="0" lang="zh-CN" altLang="en-US" sz="2400" b="0" i="0" u="none" strike="noStrike" cap="none" normalizeH="0" baseline="0" dirty="0">
                <a:ln>
                  <a:noFill/>
                </a:ln>
                <a:solidFill>
                  <a:schemeClr val="tx1"/>
                </a:solidFill>
                <a:effectLst/>
                <a:latin typeface="Verdana" pitchFamily="34" charset="0"/>
                <a:ea typeface="宋体" pitchFamily="2" charset="-122"/>
              </a:rPr>
              <a:t>传统的请求</a:t>
            </a:r>
            <a:r>
              <a:rPr kumimoji="0" lang="en-US" altLang="zh-CN" sz="2400" b="0" i="0" u="none" strike="noStrike" cap="none" normalizeH="0" baseline="0" dirty="0">
                <a:ln>
                  <a:noFill/>
                </a:ln>
                <a:solidFill>
                  <a:schemeClr val="tx1"/>
                </a:solidFill>
                <a:effectLst/>
                <a:latin typeface="Verdana" pitchFamily="34" charset="0"/>
                <a:ea typeface="宋体" pitchFamily="2" charset="-122"/>
              </a:rPr>
              <a:t>-</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响应模式的</a:t>
            </a:r>
            <a:r>
              <a:rPr kumimoji="0" lang="en-US" altLang="zh-CN" sz="2400" b="0" i="0" u="none" strike="noStrike" cap="none" normalizeH="0" baseline="0" dirty="0">
                <a:ln>
                  <a:noFill/>
                </a:ln>
                <a:solidFill>
                  <a:schemeClr val="tx1"/>
                </a:solidFill>
                <a:effectLst/>
                <a:latin typeface="Verdana" pitchFamily="34" charset="0"/>
                <a:ea typeface="宋体" pitchFamily="2" charset="-122"/>
              </a:rPr>
              <a:t>Web</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开发在处理此类业务场景时，通常采用实时通讯方案，常见的是轮询和</a:t>
            </a:r>
            <a:r>
              <a:rPr kumimoji="0" lang="en-US" altLang="zh-CN" sz="2400" b="0" i="0" u="none" strike="noStrike" cap="none" normalizeH="0" baseline="0" dirty="0">
                <a:ln>
                  <a:noFill/>
                </a:ln>
                <a:solidFill>
                  <a:schemeClr val="tx1"/>
                </a:solidFill>
                <a:effectLst/>
                <a:latin typeface="Verdana" pitchFamily="34" charset="0"/>
                <a:ea typeface="宋体" pitchFamily="2" charset="-122"/>
              </a:rPr>
              <a:t>comet</a:t>
            </a:r>
            <a:r>
              <a:rPr kumimoji="0" lang="zh-CN" altLang="en-US" sz="2400" b="0" i="0" u="none" strike="noStrike" cap="none" normalizeH="0" baseline="0" dirty="0">
                <a:ln>
                  <a:noFill/>
                </a:ln>
                <a:solidFill>
                  <a:schemeClr val="tx1"/>
                </a:solidFill>
                <a:effectLst/>
                <a:latin typeface="Verdana" pitchFamily="34" charset="0"/>
                <a:ea typeface="宋体" pitchFamily="2" charset="-122"/>
              </a:rPr>
              <a:t>技术等</a:t>
            </a:r>
            <a:r>
              <a:rPr lang="zh-CN" altLang="en-US" sz="2400" dirty="0">
                <a:latin typeface="Verdana" pitchFamily="34" charset="0"/>
                <a:ea typeface="宋体" pitchFamily="2" charset="-122"/>
              </a:rPr>
              <a:t>。</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10" name="文本框 9">
            <a:extLst>
              <a:ext uri="{FF2B5EF4-FFF2-40B4-BE49-F238E27FC236}">
                <a16:creationId xmlns:a16="http://schemas.microsoft.com/office/drawing/2014/main" id="{4F6DBD66-4CB7-444F-832F-BD8EF8247B83}"/>
              </a:ext>
            </a:extLst>
          </p:cNvPr>
          <p:cNvSpPr txBox="1"/>
          <p:nvPr/>
        </p:nvSpPr>
        <p:spPr>
          <a:xfrm>
            <a:off x="738130" y="4246149"/>
            <a:ext cx="2077813"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solidFill>
                  <a:srgbClr val="C00000"/>
                </a:solidFill>
                <a:latin typeface="Verdana" pitchFamily="34" charset="0"/>
                <a:ea typeface="宋体" pitchFamily="2" charset="-122"/>
              </a:rPr>
              <a:t>解决方案：</a:t>
            </a:r>
            <a:endParaRPr lang="zh-CN" altLang="en-US" sz="2400" b="1" dirty="0">
              <a:solidFill>
                <a:srgbClr val="C00000"/>
              </a:solidFill>
            </a:endParaRPr>
          </a:p>
        </p:txBody>
      </p:sp>
    </p:spTree>
    <p:extLst>
      <p:ext uri="{BB962C8B-B14F-4D97-AF65-F5344CB8AC3E}">
        <p14:creationId xmlns:p14="http://schemas.microsoft.com/office/powerpoint/2010/main" val="337665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478593"/>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2.</a:t>
            </a:r>
            <a:r>
              <a:rPr lang="zh-CN" altLang="en-US" sz="2400" b="1" dirty="0">
                <a:latin typeface="Verdana" pitchFamily="34" charset="0"/>
                <a:ea typeface="宋体" pitchFamily="2" charset="-122"/>
              </a:rPr>
              <a:t> 添加事件监听器 </a:t>
            </a:r>
            <a:r>
              <a:rPr lang="en-US" altLang="zh-CN" sz="2400" b="1" dirty="0">
                <a:latin typeface="Verdana" pitchFamily="34" charset="0"/>
                <a:ea typeface="宋体" pitchFamily="2" charset="-122"/>
              </a:rPr>
              <a:t>– </a:t>
            </a:r>
            <a:r>
              <a:rPr lang="zh-CN" altLang="en-US" sz="2400" b="1" dirty="0">
                <a:latin typeface="Verdana" pitchFamily="34" charset="0"/>
                <a:ea typeface="宋体" pitchFamily="2" charset="-122"/>
              </a:rPr>
              <a:t>消息处理器</a:t>
            </a:r>
            <a:endParaRPr lang="zh-CN" altLang="en-US" sz="2400" dirty="0"/>
          </a:p>
        </p:txBody>
      </p:sp>
      <p:pic>
        <p:nvPicPr>
          <p:cNvPr id="2" name="图片 1">
            <a:extLst>
              <a:ext uri="{FF2B5EF4-FFF2-40B4-BE49-F238E27FC236}">
                <a16:creationId xmlns:a16="http://schemas.microsoft.com/office/drawing/2014/main" id="{D1F9389B-4475-400D-850B-223030F55E41}"/>
              </a:ext>
            </a:extLst>
          </p:cNvPr>
          <p:cNvPicPr>
            <a:picLocks noChangeAspect="1"/>
          </p:cNvPicPr>
          <p:nvPr/>
        </p:nvPicPr>
        <p:blipFill>
          <a:blip r:embed="rId2"/>
          <a:stretch>
            <a:fillRect/>
          </a:stretch>
        </p:blipFill>
        <p:spPr>
          <a:xfrm>
            <a:off x="0" y="2429509"/>
            <a:ext cx="9085810" cy="2517505"/>
          </a:xfrm>
          <a:prstGeom prst="rect">
            <a:avLst/>
          </a:prstGeom>
        </p:spPr>
      </p:pic>
    </p:spTree>
    <p:extLst>
      <p:ext uri="{BB962C8B-B14F-4D97-AF65-F5344CB8AC3E}">
        <p14:creationId xmlns:p14="http://schemas.microsoft.com/office/powerpoint/2010/main" val="266101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478593"/>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3.</a:t>
            </a:r>
            <a:r>
              <a:rPr lang="zh-CN" altLang="en-US" sz="2400" b="1" dirty="0">
                <a:latin typeface="Verdana" pitchFamily="34" charset="0"/>
                <a:ea typeface="宋体" pitchFamily="2" charset="-122"/>
              </a:rPr>
              <a:t> 发送消息</a:t>
            </a:r>
            <a:endParaRPr lang="zh-CN" altLang="en-US" sz="2400" dirty="0"/>
          </a:p>
        </p:txBody>
      </p:sp>
      <p:pic>
        <p:nvPicPr>
          <p:cNvPr id="4" name="图片 3">
            <a:extLst>
              <a:ext uri="{FF2B5EF4-FFF2-40B4-BE49-F238E27FC236}">
                <a16:creationId xmlns:a16="http://schemas.microsoft.com/office/drawing/2014/main" id="{ACE9A43E-FE77-4B78-AE53-B0E5A9C2D0A8}"/>
              </a:ext>
            </a:extLst>
          </p:cNvPr>
          <p:cNvPicPr>
            <a:picLocks noChangeAspect="1"/>
          </p:cNvPicPr>
          <p:nvPr/>
        </p:nvPicPr>
        <p:blipFill>
          <a:blip r:embed="rId2"/>
          <a:stretch>
            <a:fillRect/>
          </a:stretch>
        </p:blipFill>
        <p:spPr>
          <a:xfrm>
            <a:off x="-3175" y="2651727"/>
            <a:ext cx="9144000" cy="969937"/>
          </a:xfrm>
          <a:prstGeom prst="rect">
            <a:avLst/>
          </a:prstGeom>
        </p:spPr>
      </p:pic>
    </p:spTree>
    <p:extLst>
      <p:ext uri="{BB962C8B-B14F-4D97-AF65-F5344CB8AC3E}">
        <p14:creationId xmlns:p14="http://schemas.microsoft.com/office/powerpoint/2010/main" val="315406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594489" y="1488183"/>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zh-CN" altLang="en-US" sz="2400" dirty="0">
                <a:latin typeface="Verdana" pitchFamily="34" charset="0"/>
                <a:ea typeface="宋体" pitchFamily="2" charset="-122"/>
              </a:rPr>
              <a:t>带有</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代码的整个</a:t>
            </a:r>
            <a:r>
              <a:rPr lang="en-US" altLang="zh-CN" sz="2400" dirty="0">
                <a:latin typeface="Verdana" pitchFamily="34" charset="0"/>
                <a:ea typeface="宋体" pitchFamily="2" charset="-122"/>
              </a:rPr>
              <a:t>HTML</a:t>
            </a:r>
            <a:r>
              <a:rPr lang="zh-CN" altLang="en-US" sz="2400" dirty="0">
                <a:latin typeface="Verdana" pitchFamily="34" charset="0"/>
                <a:ea typeface="宋体" pitchFamily="2" charset="-122"/>
              </a:rPr>
              <a:t>页面代码</a:t>
            </a:r>
            <a:endParaRPr lang="zh-CN" altLang="en-US" sz="2400" dirty="0"/>
          </a:p>
        </p:txBody>
      </p:sp>
      <p:pic>
        <p:nvPicPr>
          <p:cNvPr id="9" name="图片 8">
            <a:extLst>
              <a:ext uri="{FF2B5EF4-FFF2-40B4-BE49-F238E27FC236}">
                <a16:creationId xmlns:a16="http://schemas.microsoft.com/office/drawing/2014/main" id="{9D37990F-48B8-426F-ABF8-4946CAFB8272}"/>
              </a:ext>
            </a:extLst>
          </p:cNvPr>
          <p:cNvPicPr>
            <a:picLocks noChangeAspect="1"/>
          </p:cNvPicPr>
          <p:nvPr/>
        </p:nvPicPr>
        <p:blipFill>
          <a:blip r:embed="rId2"/>
          <a:stretch>
            <a:fillRect/>
          </a:stretch>
        </p:blipFill>
        <p:spPr>
          <a:xfrm>
            <a:off x="0" y="1973535"/>
            <a:ext cx="7664565" cy="4627290"/>
          </a:xfrm>
          <a:prstGeom prst="rect">
            <a:avLst/>
          </a:prstGeom>
        </p:spPr>
      </p:pic>
      <p:sp>
        <p:nvSpPr>
          <p:cNvPr id="10" name="矩形 9">
            <a:extLst>
              <a:ext uri="{FF2B5EF4-FFF2-40B4-BE49-F238E27FC236}">
                <a16:creationId xmlns:a16="http://schemas.microsoft.com/office/drawing/2014/main" id="{3951D5DE-76A1-4C94-A79B-81952C3111A5}"/>
              </a:ext>
            </a:extLst>
          </p:cNvPr>
          <p:cNvSpPr/>
          <p:nvPr/>
        </p:nvSpPr>
        <p:spPr bwMode="auto">
          <a:xfrm>
            <a:off x="7664564" y="1973534"/>
            <a:ext cx="1479435" cy="4618415"/>
          </a:xfrm>
          <a:prstGeom prst="rect">
            <a:avLst/>
          </a:prstGeom>
          <a:solidFill>
            <a:srgbClr val="282923"/>
          </a:solidFill>
          <a:ln w="9525" cap="flat" cmpd="sng" algn="ctr">
            <a:solidFill>
              <a:srgbClr val="28292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557855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594489" y="1449293"/>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zh-CN" altLang="en-US" sz="2400" dirty="0">
                <a:latin typeface="Verdana" pitchFamily="34" charset="0"/>
                <a:ea typeface="宋体" pitchFamily="2" charset="-122"/>
              </a:rPr>
              <a:t>带有</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代码的整个</a:t>
            </a:r>
            <a:r>
              <a:rPr lang="en-US" altLang="zh-CN" sz="2400" dirty="0">
                <a:latin typeface="Verdana" pitchFamily="34" charset="0"/>
                <a:ea typeface="宋体" pitchFamily="2" charset="-122"/>
              </a:rPr>
              <a:t>HTML</a:t>
            </a:r>
            <a:r>
              <a:rPr lang="zh-CN" altLang="en-US" sz="2400" dirty="0">
                <a:latin typeface="Verdana" pitchFamily="34" charset="0"/>
                <a:ea typeface="宋体" pitchFamily="2" charset="-122"/>
              </a:rPr>
              <a:t>页面代码（续）</a:t>
            </a:r>
            <a:endParaRPr lang="zh-CN" altLang="en-US" sz="2400" dirty="0"/>
          </a:p>
        </p:txBody>
      </p:sp>
      <p:pic>
        <p:nvPicPr>
          <p:cNvPr id="2" name="图片 1">
            <a:extLst>
              <a:ext uri="{FF2B5EF4-FFF2-40B4-BE49-F238E27FC236}">
                <a16:creationId xmlns:a16="http://schemas.microsoft.com/office/drawing/2014/main" id="{9B653D14-5259-475D-BFB0-6A8049113C35}"/>
              </a:ext>
            </a:extLst>
          </p:cNvPr>
          <p:cNvPicPr>
            <a:picLocks noChangeAspect="1"/>
          </p:cNvPicPr>
          <p:nvPr/>
        </p:nvPicPr>
        <p:blipFill>
          <a:blip r:embed="rId2"/>
          <a:stretch>
            <a:fillRect/>
          </a:stretch>
        </p:blipFill>
        <p:spPr>
          <a:xfrm>
            <a:off x="-3175" y="1927358"/>
            <a:ext cx="9144000" cy="4673467"/>
          </a:xfrm>
          <a:prstGeom prst="rect">
            <a:avLst/>
          </a:prstGeom>
        </p:spPr>
      </p:pic>
    </p:spTree>
    <p:extLst>
      <p:ext uri="{BB962C8B-B14F-4D97-AF65-F5344CB8AC3E}">
        <p14:creationId xmlns:p14="http://schemas.microsoft.com/office/powerpoint/2010/main" val="3490323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594489" y="1393671"/>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zh-CN" altLang="en-US" sz="2400" dirty="0">
                <a:latin typeface="Verdana" pitchFamily="34" charset="0"/>
                <a:ea typeface="宋体" pitchFamily="2" charset="-122"/>
              </a:rPr>
              <a:t>带有</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代码的整个</a:t>
            </a:r>
            <a:r>
              <a:rPr lang="en-US" altLang="zh-CN" sz="2400" dirty="0">
                <a:latin typeface="Verdana" pitchFamily="34" charset="0"/>
                <a:ea typeface="宋体" pitchFamily="2" charset="-122"/>
              </a:rPr>
              <a:t>HTML</a:t>
            </a:r>
            <a:r>
              <a:rPr lang="zh-CN" altLang="en-US" sz="2400" dirty="0">
                <a:latin typeface="Verdana" pitchFamily="34" charset="0"/>
                <a:ea typeface="宋体" pitchFamily="2" charset="-122"/>
              </a:rPr>
              <a:t>页面代码（完）</a:t>
            </a:r>
            <a:endParaRPr lang="zh-CN" altLang="en-US" sz="2400" dirty="0"/>
          </a:p>
        </p:txBody>
      </p:sp>
      <p:grpSp>
        <p:nvGrpSpPr>
          <p:cNvPr id="7" name="组合 6">
            <a:extLst>
              <a:ext uri="{FF2B5EF4-FFF2-40B4-BE49-F238E27FC236}">
                <a16:creationId xmlns:a16="http://schemas.microsoft.com/office/drawing/2014/main" id="{9EEBDFE5-175D-4F4C-A584-D634606229AD}"/>
              </a:ext>
            </a:extLst>
          </p:cNvPr>
          <p:cNvGrpSpPr/>
          <p:nvPr/>
        </p:nvGrpSpPr>
        <p:grpSpPr>
          <a:xfrm>
            <a:off x="0" y="1805740"/>
            <a:ext cx="9137648" cy="4775473"/>
            <a:chOff x="0" y="1805740"/>
            <a:chExt cx="9431853" cy="4929229"/>
          </a:xfrm>
        </p:grpSpPr>
        <p:pic>
          <p:nvPicPr>
            <p:cNvPr id="4" name="图片 3">
              <a:extLst>
                <a:ext uri="{FF2B5EF4-FFF2-40B4-BE49-F238E27FC236}">
                  <a16:creationId xmlns:a16="http://schemas.microsoft.com/office/drawing/2014/main" id="{5D4E0D56-CD96-458E-8519-209FF59CCA7C}"/>
                </a:ext>
              </a:extLst>
            </p:cNvPr>
            <p:cNvPicPr>
              <a:picLocks noChangeAspect="1"/>
            </p:cNvPicPr>
            <p:nvPr/>
          </p:nvPicPr>
          <p:blipFill>
            <a:blip r:embed="rId2"/>
            <a:stretch>
              <a:fillRect/>
            </a:stretch>
          </p:blipFill>
          <p:spPr>
            <a:xfrm>
              <a:off x="0" y="1805741"/>
              <a:ext cx="8317735" cy="4929228"/>
            </a:xfrm>
            <a:prstGeom prst="rect">
              <a:avLst/>
            </a:prstGeom>
          </p:spPr>
        </p:pic>
        <p:sp>
          <p:nvSpPr>
            <p:cNvPr id="6" name="矩形 5">
              <a:extLst>
                <a:ext uri="{FF2B5EF4-FFF2-40B4-BE49-F238E27FC236}">
                  <a16:creationId xmlns:a16="http://schemas.microsoft.com/office/drawing/2014/main" id="{4F063192-66C0-4848-A3A4-3B4C9B485C96}"/>
                </a:ext>
              </a:extLst>
            </p:cNvPr>
            <p:cNvSpPr/>
            <p:nvPr/>
          </p:nvSpPr>
          <p:spPr bwMode="auto">
            <a:xfrm>
              <a:off x="8317734" y="1805740"/>
              <a:ext cx="1114119" cy="4929228"/>
            </a:xfrm>
            <a:prstGeom prst="rect">
              <a:avLst/>
            </a:prstGeom>
            <a:solidFill>
              <a:srgbClr val="282923"/>
            </a:solidFill>
            <a:ln w="9525" cap="flat" cmpd="sng" algn="ctr">
              <a:solidFill>
                <a:srgbClr val="282923"/>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Verdana" pitchFamily="34" charset="0"/>
                <a:ea typeface="宋体" pitchFamily="2" charset="-122"/>
              </a:endParaRPr>
            </a:p>
          </p:txBody>
        </p:sp>
      </p:grpSp>
    </p:spTree>
    <p:extLst>
      <p:ext uri="{BB962C8B-B14F-4D97-AF65-F5344CB8AC3E}">
        <p14:creationId xmlns:p14="http://schemas.microsoft.com/office/powerpoint/2010/main" val="3541469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478593"/>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4.</a:t>
            </a:r>
            <a:r>
              <a:rPr lang="zh-CN" altLang="en-US" sz="2400" b="1" dirty="0">
                <a:latin typeface="Verdana" pitchFamily="34" charset="0"/>
                <a:ea typeface="宋体" pitchFamily="2" charset="-122"/>
              </a:rPr>
              <a:t> 运行</a:t>
            </a:r>
            <a:r>
              <a:rPr lang="en-US" altLang="zh-CN" sz="2400" b="1" dirty="0">
                <a:latin typeface="Verdana" pitchFamily="34" charset="0"/>
                <a:ea typeface="宋体" pitchFamily="2" charset="-122"/>
              </a:rPr>
              <a:t>WebSocket</a:t>
            </a:r>
            <a:r>
              <a:rPr lang="zh-CN" altLang="en-US" sz="2400" b="1" dirty="0">
                <a:latin typeface="Verdana" pitchFamily="34" charset="0"/>
                <a:ea typeface="宋体" pitchFamily="2" charset="-122"/>
              </a:rPr>
              <a:t>页面</a:t>
            </a:r>
            <a:endParaRPr lang="zh-CN" altLang="en-US" sz="2400" dirty="0"/>
          </a:p>
        </p:txBody>
      </p:sp>
      <p:sp>
        <p:nvSpPr>
          <p:cNvPr id="7" name="矩形: 圆角 6">
            <a:extLst>
              <a:ext uri="{FF2B5EF4-FFF2-40B4-BE49-F238E27FC236}">
                <a16:creationId xmlns:a16="http://schemas.microsoft.com/office/drawing/2014/main" id="{C104B03F-45C4-4881-8079-E1FB76375118}"/>
              </a:ext>
            </a:extLst>
          </p:cNvPr>
          <p:cNvSpPr/>
          <p:nvPr/>
        </p:nvSpPr>
        <p:spPr bwMode="auto">
          <a:xfrm>
            <a:off x="854918" y="2370618"/>
            <a:ext cx="7650104" cy="4129334"/>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457200" indent="-457200" fontAlgn="base">
              <a:lnSpc>
                <a:spcPts val="3300"/>
              </a:lnSpc>
              <a:spcBef>
                <a:spcPct val="0"/>
              </a:spcBef>
              <a:spcAft>
                <a:spcPct val="0"/>
              </a:spcAft>
              <a:buAutoNum type="arabicPeriod"/>
            </a:pPr>
            <a:r>
              <a:rPr kumimoji="0" lang="zh-CN" altLang="en-US" sz="2400" i="0" u="none" strike="noStrike" cap="none" normalizeH="0" baseline="0" dirty="0">
                <a:ln>
                  <a:noFill/>
                </a:ln>
                <a:solidFill>
                  <a:schemeClr val="tx1"/>
                </a:solidFill>
                <a:effectLst/>
                <a:latin typeface="Verdana" pitchFamily="34" charset="0"/>
                <a:ea typeface="宋体" pitchFamily="2" charset="-122"/>
              </a:rPr>
              <a:t>打开命令行窗口，转到</a:t>
            </a:r>
            <a:r>
              <a:rPr kumimoji="0" lang="en-US" altLang="zh-CN" sz="2400" i="0" u="none" strike="noStrike" cap="none" normalizeH="0" baseline="0" dirty="0">
                <a:ln>
                  <a:noFill/>
                </a:ln>
                <a:solidFill>
                  <a:schemeClr val="tx1"/>
                </a:solidFill>
                <a:effectLst/>
                <a:latin typeface="Verdana" pitchFamily="34" charset="0"/>
                <a:ea typeface="宋体" pitchFamily="2" charset="-122"/>
              </a:rPr>
              <a:t>WebSocket</a:t>
            </a:r>
            <a:r>
              <a:rPr kumimoji="0" lang="zh-CN" altLang="en-US" sz="2400" i="0" u="none" strike="noStrike" cap="none" normalizeH="0" baseline="0" dirty="0">
                <a:ln>
                  <a:noFill/>
                </a:ln>
                <a:solidFill>
                  <a:schemeClr val="tx1"/>
                </a:solidFill>
                <a:effectLst/>
                <a:latin typeface="Verdana" pitchFamily="34" charset="0"/>
                <a:ea typeface="宋体" pitchFamily="2" charset="-122"/>
              </a:rPr>
              <a:t>代码所在目录下，输入以下命令启动服务器：</a:t>
            </a:r>
            <a:endParaRPr kumimoji="0" lang="en-US" altLang="zh-CN" sz="2400" i="0" u="none" strike="noStrike" cap="none" normalizeH="0" baseline="0" dirty="0">
              <a:ln>
                <a:noFill/>
              </a:ln>
              <a:solidFill>
                <a:schemeClr val="tx1"/>
              </a:solidFill>
              <a:effectLst/>
              <a:latin typeface="Verdana" pitchFamily="34" charset="0"/>
              <a:ea typeface="宋体" pitchFamily="2" charset="-122"/>
            </a:endParaRPr>
          </a:p>
          <a:p>
            <a:pPr fontAlgn="base">
              <a:lnSpc>
                <a:spcPct val="150000"/>
              </a:lnSpc>
              <a:spcBef>
                <a:spcPct val="0"/>
              </a:spcBef>
              <a:spcAft>
                <a:spcPct val="0"/>
              </a:spcAft>
            </a:pPr>
            <a:r>
              <a:rPr kumimoji="0" lang="en-US" altLang="zh-CN" sz="2400" i="0" u="none" strike="noStrike" cap="none" normalizeH="0" baseline="0" dirty="0">
                <a:ln>
                  <a:noFill/>
                </a:ln>
                <a:solidFill>
                  <a:schemeClr val="tx1"/>
                </a:solidFill>
                <a:effectLst/>
                <a:latin typeface="Verdana" pitchFamily="34" charset="0"/>
                <a:ea typeface="宋体" pitchFamily="2" charset="-122"/>
              </a:rPr>
              <a:t>     </a:t>
            </a:r>
            <a:r>
              <a:rPr kumimoji="0" lang="en-US" altLang="zh-CN" sz="2400" i="0" u="none" strike="noStrike" cap="none" normalizeH="0" baseline="0" dirty="0">
                <a:ln>
                  <a:noFill/>
                </a:ln>
                <a:solidFill>
                  <a:schemeClr val="tx1"/>
                </a:solidFill>
                <a:effectLst/>
                <a:highlight>
                  <a:srgbClr val="FFFF00"/>
                </a:highlight>
                <a:latin typeface="Verdana" pitchFamily="34" charset="0"/>
                <a:ea typeface="宋体" pitchFamily="2" charset="-122"/>
              </a:rPr>
              <a:t>python –m </a:t>
            </a:r>
            <a:r>
              <a:rPr kumimoji="0" lang="en-US" altLang="zh-CN" sz="2400" i="0" u="none" strike="noStrike" cap="none" normalizeH="0" baseline="0" dirty="0" err="1">
                <a:ln>
                  <a:noFill/>
                </a:ln>
                <a:solidFill>
                  <a:schemeClr val="tx1"/>
                </a:solidFill>
                <a:effectLst/>
                <a:highlight>
                  <a:srgbClr val="FFFF00"/>
                </a:highlight>
                <a:latin typeface="Verdana" pitchFamily="34" charset="0"/>
                <a:ea typeface="宋体" pitchFamily="2" charset="-122"/>
              </a:rPr>
              <a:t>SimpleHTTPServer</a:t>
            </a:r>
            <a:r>
              <a:rPr kumimoji="0" lang="en-US" altLang="zh-CN" sz="2400" i="0" u="none" strike="noStrike" cap="none" normalizeH="0" baseline="0" dirty="0">
                <a:ln>
                  <a:noFill/>
                </a:ln>
                <a:solidFill>
                  <a:schemeClr val="tx1"/>
                </a:solidFill>
                <a:effectLst/>
                <a:highlight>
                  <a:srgbClr val="FFFF00"/>
                </a:highlight>
                <a:latin typeface="Verdana" pitchFamily="34" charset="0"/>
                <a:ea typeface="宋体" pitchFamily="2" charset="-122"/>
              </a:rPr>
              <a:t> 9999</a:t>
            </a:r>
          </a:p>
          <a:p>
            <a:pPr marL="457200" indent="-457200" fontAlgn="base">
              <a:lnSpc>
                <a:spcPts val="3300"/>
              </a:lnSpc>
              <a:spcBef>
                <a:spcPct val="0"/>
              </a:spcBef>
              <a:spcAft>
                <a:spcPct val="0"/>
              </a:spcAft>
              <a:buAutoNum type="arabicPeriod" startAt="2"/>
            </a:pPr>
            <a:r>
              <a:rPr lang="zh-CN" altLang="en-US" sz="2400" dirty="0">
                <a:latin typeface="Verdana" pitchFamily="34" charset="0"/>
                <a:ea typeface="宋体" pitchFamily="2" charset="-122"/>
              </a:rPr>
              <a:t>打开另一个命令行窗口，转到</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代码所在目录，输入以下命令来启动</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服务：</a:t>
            </a:r>
            <a:endParaRPr lang="en-US" altLang="zh-CN" sz="2400" dirty="0">
              <a:latin typeface="Verdana" pitchFamily="34" charset="0"/>
              <a:ea typeface="宋体" pitchFamily="2" charset="-122"/>
            </a:endParaRPr>
          </a:p>
          <a:p>
            <a:pPr fontAlgn="base">
              <a:lnSpc>
                <a:spcPct val="150000"/>
              </a:lnSpc>
              <a:spcBef>
                <a:spcPct val="0"/>
              </a:spcBef>
              <a:spcAft>
                <a:spcPct val="0"/>
              </a:spcAft>
            </a:pPr>
            <a:r>
              <a:rPr lang="en-US" altLang="zh-CN" sz="2400" dirty="0">
                <a:latin typeface="Verdana" pitchFamily="34" charset="0"/>
                <a:ea typeface="宋体" pitchFamily="2" charset="-122"/>
              </a:rPr>
              <a:t>     </a:t>
            </a:r>
            <a:r>
              <a:rPr lang="en-US" altLang="zh-CN" sz="2400" dirty="0">
                <a:highlight>
                  <a:srgbClr val="FFFF00"/>
                </a:highlight>
                <a:latin typeface="Verdana" pitchFamily="34" charset="0"/>
                <a:ea typeface="宋体" pitchFamily="2" charset="-122"/>
              </a:rPr>
              <a:t>python </a:t>
            </a:r>
            <a:r>
              <a:rPr lang="en-US" altLang="zh-CN" sz="2400" dirty="0" err="1">
                <a:highlight>
                  <a:srgbClr val="FFFF00"/>
                </a:highlight>
                <a:latin typeface="Verdana" pitchFamily="34" charset="0"/>
                <a:ea typeface="宋体" pitchFamily="2" charset="-122"/>
              </a:rPr>
              <a:t>websocket.py</a:t>
            </a:r>
            <a:endParaRPr lang="en-US" altLang="zh-CN" sz="2400" dirty="0">
              <a:highlight>
                <a:srgbClr val="FFFF00"/>
              </a:highlight>
              <a:latin typeface="Verdana" pitchFamily="34" charset="0"/>
              <a:ea typeface="宋体" pitchFamily="2" charset="-122"/>
            </a:endParaRPr>
          </a:p>
          <a:p>
            <a:pPr marL="457200" indent="-457200" fontAlgn="base">
              <a:lnSpc>
                <a:spcPts val="3300"/>
              </a:lnSpc>
              <a:spcBef>
                <a:spcPct val="0"/>
              </a:spcBef>
              <a:spcAft>
                <a:spcPct val="0"/>
              </a:spcAft>
              <a:buAutoNum type="arabicPeriod" startAt="3"/>
            </a:pPr>
            <a:r>
              <a:rPr lang="zh-CN" altLang="en-US" sz="2400" dirty="0">
                <a:latin typeface="Verdana" pitchFamily="34" charset="0"/>
                <a:ea typeface="宋体" pitchFamily="2" charset="-122"/>
              </a:rPr>
              <a:t>打开支持</a:t>
            </a:r>
            <a:r>
              <a:rPr lang="en-US" altLang="zh-CN" sz="2400" dirty="0" err="1">
                <a:latin typeface="Verdana" pitchFamily="34" charset="0"/>
                <a:ea typeface="宋体" pitchFamily="2" charset="-122"/>
              </a:rPr>
              <a:t>WebSockets</a:t>
            </a:r>
            <a:r>
              <a:rPr lang="zh-CN" altLang="en-US" sz="2400" dirty="0">
                <a:latin typeface="Verdana" pitchFamily="34" charset="0"/>
                <a:ea typeface="宋体" pitchFamily="2" charset="-122"/>
              </a:rPr>
              <a:t>的浏览器，浏览</a:t>
            </a:r>
            <a:endParaRPr lang="en-US" altLang="zh-CN" sz="2400" dirty="0">
              <a:latin typeface="Verdana" pitchFamily="34" charset="0"/>
              <a:ea typeface="宋体" pitchFamily="2" charset="-122"/>
            </a:endParaRPr>
          </a:p>
          <a:p>
            <a:pPr fontAlgn="base">
              <a:lnSpc>
                <a:spcPct val="150000"/>
              </a:lnSpc>
              <a:spcBef>
                <a:spcPct val="0"/>
              </a:spcBef>
              <a:spcAft>
                <a:spcPct val="0"/>
              </a:spcAft>
            </a:pPr>
            <a:r>
              <a:rPr lang="en-US" altLang="zh-CN" sz="2400" dirty="0">
                <a:latin typeface="Verdana" pitchFamily="34" charset="0"/>
                <a:ea typeface="宋体" pitchFamily="2" charset="-122"/>
              </a:rPr>
              <a:t>     </a:t>
            </a:r>
            <a:r>
              <a:rPr lang="en-US" altLang="zh-CN" sz="2400" dirty="0">
                <a:highlight>
                  <a:srgbClr val="FFFF00"/>
                </a:highlight>
                <a:latin typeface="Verdana" pitchFamily="34" charset="0"/>
                <a:ea typeface="宋体" pitchFamily="2" charset="-122"/>
              </a:rPr>
              <a:t>http://</a:t>
            </a:r>
            <a:r>
              <a:rPr lang="en-US" altLang="zh-CN" sz="2400" dirty="0" err="1">
                <a:highlight>
                  <a:srgbClr val="FFFF00"/>
                </a:highlight>
                <a:latin typeface="Verdana" pitchFamily="34" charset="0"/>
                <a:ea typeface="宋体" pitchFamily="2" charset="-122"/>
              </a:rPr>
              <a:t>localhost:9999</a:t>
            </a:r>
            <a:r>
              <a:rPr lang="en-US" altLang="zh-CN" sz="2400" dirty="0">
                <a:highlight>
                  <a:srgbClr val="FFFF00"/>
                </a:highlight>
                <a:latin typeface="Verdana" pitchFamily="34" charset="0"/>
                <a:ea typeface="宋体" pitchFamily="2" charset="-122"/>
              </a:rPr>
              <a:t>/</a:t>
            </a:r>
            <a:r>
              <a:rPr lang="en-US" altLang="zh-CN" sz="2400" dirty="0" err="1">
                <a:highlight>
                  <a:srgbClr val="FFFF00"/>
                </a:highlight>
                <a:latin typeface="Verdana" pitchFamily="34" charset="0"/>
                <a:ea typeface="宋体" pitchFamily="2" charset="-122"/>
              </a:rPr>
              <a:t>websocket.html</a:t>
            </a:r>
            <a:endParaRPr lang="en-US" altLang="zh-CN" sz="2400" dirty="0">
              <a:highlight>
                <a:srgbClr val="FFFF00"/>
              </a:highlight>
              <a:latin typeface="Verdana" pitchFamily="34" charset="0"/>
              <a:ea typeface="宋体" pitchFamily="2" charset="-122"/>
            </a:endParaRPr>
          </a:p>
          <a:p>
            <a:pPr marL="457200" indent="-457200" fontAlgn="base">
              <a:lnSpc>
                <a:spcPts val="3300"/>
              </a:lnSpc>
              <a:spcBef>
                <a:spcPct val="0"/>
              </a:spcBef>
              <a:spcAft>
                <a:spcPct val="0"/>
              </a:spcAft>
              <a:buAutoNum type="arabicPeriod"/>
            </a:pPr>
            <a:endParaRPr kumimoji="0" lang="en-US" altLang="zh-CN" sz="240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2994859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594489" y="1542703"/>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zh-CN" altLang="en-US" sz="2400" dirty="0">
                <a:latin typeface="Verdana" pitchFamily="34" charset="0"/>
                <a:ea typeface="宋体" pitchFamily="2" charset="-122"/>
              </a:rPr>
              <a:t>运行效果</a:t>
            </a:r>
            <a:endParaRPr lang="zh-CN" altLang="en-US" sz="2400" dirty="0"/>
          </a:p>
        </p:txBody>
      </p:sp>
      <p:pic>
        <p:nvPicPr>
          <p:cNvPr id="10" name="图片 9">
            <a:extLst>
              <a:ext uri="{FF2B5EF4-FFF2-40B4-BE49-F238E27FC236}">
                <a16:creationId xmlns:a16="http://schemas.microsoft.com/office/drawing/2014/main" id="{19FE2851-ACA0-4FF7-8518-7C8276C381FF}"/>
              </a:ext>
            </a:extLst>
          </p:cNvPr>
          <p:cNvPicPr>
            <a:picLocks noChangeAspect="1"/>
          </p:cNvPicPr>
          <p:nvPr/>
        </p:nvPicPr>
        <p:blipFill>
          <a:blip r:embed="rId2"/>
          <a:stretch>
            <a:fillRect/>
          </a:stretch>
        </p:blipFill>
        <p:spPr>
          <a:xfrm>
            <a:off x="185091" y="2271593"/>
            <a:ext cx="8900719" cy="38275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3061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669102" y="1682520"/>
            <a:ext cx="7948671" cy="478593"/>
          </a:xfrm>
          <a:prstGeom prst="rect">
            <a:avLst/>
          </a:prstGeom>
          <a:noFill/>
        </p:spPr>
        <p:txBody>
          <a:bodyPr wrap="square" rtlCol="0">
            <a:spAutoFit/>
          </a:bodyPr>
          <a:lstStyle/>
          <a:p>
            <a:pPr>
              <a:lnSpc>
                <a:spcPts val="3300"/>
              </a:lnSpc>
              <a:buClr>
                <a:srgbClr val="C00000"/>
              </a:buClr>
            </a:pPr>
            <a:r>
              <a:rPr lang="en-US" altLang="zh-CN" sz="2400" b="1" dirty="0">
                <a:latin typeface="Verdana" pitchFamily="34" charset="0"/>
                <a:ea typeface="宋体" pitchFamily="2" charset="-122"/>
              </a:rPr>
              <a:t>4.</a:t>
            </a:r>
            <a:r>
              <a:rPr lang="zh-CN" altLang="en-US" sz="2400" b="1" dirty="0">
                <a:latin typeface="Verdana" pitchFamily="34" charset="0"/>
                <a:ea typeface="宋体" pitchFamily="2" charset="-122"/>
              </a:rPr>
              <a:t> 运行</a:t>
            </a:r>
            <a:r>
              <a:rPr lang="en-US" altLang="zh-CN" sz="2400" b="1" dirty="0">
                <a:latin typeface="Verdana" pitchFamily="34" charset="0"/>
                <a:ea typeface="宋体" pitchFamily="2" charset="-122"/>
              </a:rPr>
              <a:t>WebSocket</a:t>
            </a:r>
            <a:r>
              <a:rPr lang="zh-CN" altLang="en-US" sz="2400" b="1" dirty="0">
                <a:latin typeface="Verdana" pitchFamily="34" charset="0"/>
                <a:ea typeface="宋体" pitchFamily="2" charset="-122"/>
              </a:rPr>
              <a:t>页面</a:t>
            </a:r>
            <a:endParaRPr lang="zh-CN" altLang="en-US" sz="2400" dirty="0"/>
          </a:p>
        </p:txBody>
      </p:sp>
      <p:sp>
        <p:nvSpPr>
          <p:cNvPr id="7" name="矩形: 圆角 6">
            <a:extLst>
              <a:ext uri="{FF2B5EF4-FFF2-40B4-BE49-F238E27FC236}">
                <a16:creationId xmlns:a16="http://schemas.microsoft.com/office/drawing/2014/main" id="{C104B03F-45C4-4881-8079-E1FB76375118}"/>
              </a:ext>
            </a:extLst>
          </p:cNvPr>
          <p:cNvSpPr/>
          <p:nvPr/>
        </p:nvSpPr>
        <p:spPr bwMode="auto">
          <a:xfrm>
            <a:off x="854918" y="2370618"/>
            <a:ext cx="7650104" cy="4129334"/>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fontAlgn="base">
              <a:lnSpc>
                <a:spcPts val="3300"/>
              </a:lnSpc>
              <a:spcBef>
                <a:spcPct val="0"/>
              </a:spcBef>
              <a:spcAft>
                <a:spcPct val="0"/>
              </a:spcAft>
            </a:pPr>
            <a:r>
              <a:rPr lang="en-US" altLang="zh-CN" sz="2400" dirty="0">
                <a:latin typeface="Verdana" pitchFamily="34" charset="0"/>
                <a:ea typeface="宋体" pitchFamily="2" charset="-122"/>
              </a:rPr>
              <a:t>4. </a:t>
            </a:r>
            <a:r>
              <a:rPr lang="zh-CN" altLang="en-US" sz="2400" dirty="0">
                <a:latin typeface="Verdana" pitchFamily="34" charset="0"/>
                <a:ea typeface="宋体" pitchFamily="2" charset="-122"/>
              </a:rPr>
              <a:t>连接到之前创建的</a:t>
            </a:r>
            <a:r>
              <a:rPr lang="en-US" altLang="zh-CN" sz="2400" dirty="0">
                <a:latin typeface="Verdana" pitchFamily="34" charset="0"/>
                <a:ea typeface="宋体" pitchFamily="2" charset="-122"/>
              </a:rPr>
              <a:t>broadcast</a:t>
            </a:r>
            <a:r>
              <a:rPr lang="zh-CN" altLang="en-US" sz="2400" dirty="0">
                <a:latin typeface="Verdana" pitchFamily="34" charset="0"/>
                <a:ea typeface="宋体" pitchFamily="2" charset="-122"/>
              </a:rPr>
              <a:t>服务。具体步骤如 下：先将正在运行</a:t>
            </a:r>
            <a:r>
              <a:rPr lang="en-US" altLang="zh-CN" sz="2400" dirty="0">
                <a:solidFill>
                  <a:srgbClr val="C00000"/>
                </a:solidFill>
                <a:latin typeface="Verdana" pitchFamily="34" charset="0"/>
                <a:ea typeface="宋体" pitchFamily="2" charset="-122"/>
              </a:rPr>
              <a:t>WebSocket</a:t>
            </a:r>
            <a:r>
              <a:rPr lang="zh-CN" altLang="en-US" sz="2400" dirty="0">
                <a:solidFill>
                  <a:srgbClr val="C00000"/>
                </a:solidFill>
                <a:latin typeface="Verdana" pitchFamily="34" charset="0"/>
                <a:ea typeface="宋体" pitchFamily="2" charset="-122"/>
              </a:rPr>
              <a:t>服务器的命令行窗口关闭</a:t>
            </a:r>
            <a:r>
              <a:rPr lang="zh-CN" altLang="en-US" sz="2400" dirty="0">
                <a:latin typeface="Verdana" pitchFamily="34" charset="0"/>
                <a:ea typeface="宋体" pitchFamily="2" charset="-122"/>
              </a:rPr>
              <a:t>，然后转到</a:t>
            </a:r>
            <a:r>
              <a:rPr lang="en-US" altLang="zh-CN" sz="2400" dirty="0">
                <a:solidFill>
                  <a:srgbClr val="C00000"/>
                </a:solidFill>
                <a:latin typeface="Verdana" pitchFamily="34" charset="0"/>
                <a:ea typeface="宋体" pitchFamily="2" charset="-122"/>
              </a:rPr>
              <a:t>WebSocket</a:t>
            </a:r>
            <a:r>
              <a:rPr lang="zh-CN" altLang="en-US" sz="2400" dirty="0">
                <a:solidFill>
                  <a:srgbClr val="C00000"/>
                </a:solidFill>
                <a:latin typeface="Verdana" pitchFamily="34" charset="0"/>
                <a:ea typeface="宋体" pitchFamily="2" charset="-122"/>
              </a:rPr>
              <a:t>代码所在目录</a:t>
            </a:r>
            <a:r>
              <a:rPr lang="zh-CN" altLang="en-US" sz="2400" dirty="0">
                <a:latin typeface="Verdana" pitchFamily="34" charset="0"/>
                <a:ea typeface="宋体" pitchFamily="2" charset="-122"/>
              </a:rPr>
              <a:t>，输入如下命令</a:t>
            </a:r>
            <a:r>
              <a:rPr lang="zh-CN" altLang="en-US" sz="2400" dirty="0">
                <a:solidFill>
                  <a:srgbClr val="C00000"/>
                </a:solidFill>
                <a:latin typeface="Verdana" pitchFamily="34" charset="0"/>
                <a:ea typeface="宋体" pitchFamily="2" charset="-122"/>
              </a:rPr>
              <a:t>启动</a:t>
            </a:r>
            <a:r>
              <a:rPr lang="en-US" altLang="zh-CN" sz="2400" dirty="0">
                <a:solidFill>
                  <a:srgbClr val="C00000"/>
                </a:solidFill>
                <a:latin typeface="Verdana" pitchFamily="34" charset="0"/>
                <a:ea typeface="宋体" pitchFamily="2" charset="-122"/>
              </a:rPr>
              <a:t>Python WebSocket</a:t>
            </a:r>
            <a:r>
              <a:rPr lang="zh-CN" altLang="en-US" sz="2400" dirty="0">
                <a:solidFill>
                  <a:srgbClr val="C00000"/>
                </a:solidFill>
                <a:latin typeface="Verdana" pitchFamily="34" charset="0"/>
                <a:ea typeface="宋体" pitchFamily="2" charset="-122"/>
              </a:rPr>
              <a:t>服务器</a:t>
            </a:r>
            <a:r>
              <a:rPr lang="zh-CN" altLang="en-US" sz="2400" dirty="0">
                <a:latin typeface="Verdana" pitchFamily="34" charset="0"/>
                <a:ea typeface="宋体" pitchFamily="2" charset="-122"/>
              </a:rPr>
              <a:t>。</a:t>
            </a:r>
            <a:endParaRPr lang="en-US" altLang="zh-CN" sz="2400" dirty="0">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	</a:t>
            </a:r>
            <a:r>
              <a:rPr lang="en-US" altLang="zh-CN" sz="2400" dirty="0">
                <a:highlight>
                  <a:srgbClr val="FFFF00"/>
                </a:highlight>
                <a:latin typeface="Verdana" pitchFamily="34" charset="0"/>
                <a:ea typeface="宋体" pitchFamily="2" charset="-122"/>
              </a:rPr>
              <a:t>Python </a:t>
            </a:r>
            <a:r>
              <a:rPr lang="en-US" altLang="zh-CN" sz="2400" dirty="0" err="1">
                <a:highlight>
                  <a:srgbClr val="FFFF00"/>
                </a:highlight>
                <a:latin typeface="Verdana" pitchFamily="34" charset="0"/>
                <a:ea typeface="宋体" pitchFamily="2" charset="-122"/>
              </a:rPr>
              <a:t>broadcast.py</a:t>
            </a:r>
            <a:endParaRPr lang="en-US" altLang="zh-CN" sz="2400" dirty="0">
              <a:highlight>
                <a:srgbClr val="FFFF00"/>
              </a:highlight>
              <a:latin typeface="Verdana" pitchFamily="34" charset="0"/>
              <a:ea typeface="宋体" pitchFamily="2" charset="-122"/>
            </a:endParaRPr>
          </a:p>
          <a:p>
            <a:pPr fontAlgn="base">
              <a:lnSpc>
                <a:spcPts val="3300"/>
              </a:lnSpc>
              <a:spcBef>
                <a:spcPct val="0"/>
              </a:spcBef>
              <a:spcAft>
                <a:spcPct val="0"/>
              </a:spcAft>
            </a:pPr>
            <a:endParaRPr lang="en-US" altLang="zh-CN" sz="2400" dirty="0">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5.</a:t>
            </a:r>
            <a:r>
              <a:rPr lang="zh-CN" altLang="en-US" sz="2400" dirty="0">
                <a:latin typeface="Verdana" pitchFamily="34" charset="0"/>
                <a:ea typeface="宋体" pitchFamily="2" charset="-122"/>
              </a:rPr>
              <a:t>分别打开两个支持</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的浏览器，统一转到</a:t>
            </a:r>
            <a:r>
              <a:rPr lang="en-US" altLang="zh-CN" sz="2400" dirty="0">
                <a:latin typeface="Verdana" pitchFamily="34" charset="0"/>
                <a:ea typeface="宋体" pitchFamily="2" charset="-122"/>
              </a:rPr>
              <a:t> </a:t>
            </a:r>
            <a:r>
              <a:rPr lang="en-US" altLang="zh-CN" sz="2400" dirty="0">
                <a:highlight>
                  <a:srgbClr val="FFFF00"/>
                </a:highlight>
                <a:latin typeface="Verdana" pitchFamily="34" charset="0"/>
                <a:ea typeface="宋体" pitchFamily="2" charset="-122"/>
              </a:rPr>
              <a:t>http://</a:t>
            </a:r>
            <a:r>
              <a:rPr lang="en-US" altLang="zh-CN" sz="2400" dirty="0" err="1">
                <a:highlight>
                  <a:srgbClr val="FFFF00"/>
                </a:highlight>
                <a:latin typeface="Verdana" pitchFamily="34" charset="0"/>
                <a:ea typeface="宋体" pitchFamily="2" charset="-122"/>
              </a:rPr>
              <a:t>localhost:9999</a:t>
            </a:r>
            <a:r>
              <a:rPr lang="en-US" altLang="zh-CN" sz="2400" dirty="0">
                <a:highlight>
                  <a:srgbClr val="FFFF00"/>
                </a:highlight>
                <a:latin typeface="Verdana" pitchFamily="34" charset="0"/>
                <a:ea typeface="宋体" pitchFamily="2" charset="-122"/>
              </a:rPr>
              <a:t>/</a:t>
            </a:r>
            <a:r>
              <a:rPr lang="en-US" altLang="zh-CN" sz="2400" dirty="0" err="1">
                <a:highlight>
                  <a:srgbClr val="FFFF00"/>
                </a:highlight>
                <a:latin typeface="Verdana" pitchFamily="34" charset="0"/>
                <a:ea typeface="宋体" pitchFamily="2" charset="-122"/>
              </a:rPr>
              <a:t>broadcast.html</a:t>
            </a:r>
            <a:endParaRPr lang="en-US" altLang="zh-CN" sz="2400" dirty="0">
              <a:highlight>
                <a:srgbClr val="FFFF00"/>
              </a:highlight>
              <a:latin typeface="Verdana" pitchFamily="34" charset="0"/>
              <a:ea typeface="宋体" pitchFamily="2" charset="-122"/>
            </a:endParaRPr>
          </a:p>
          <a:p>
            <a:pPr fontAlgn="base">
              <a:lnSpc>
                <a:spcPts val="3300"/>
              </a:lnSpc>
              <a:spcBef>
                <a:spcPct val="0"/>
              </a:spcBef>
              <a:spcAft>
                <a:spcPct val="0"/>
              </a:spcAft>
            </a:pPr>
            <a:r>
              <a:rPr lang="en-US" altLang="zh-CN" sz="2400" dirty="0">
                <a:latin typeface="Verdana" pitchFamily="34" charset="0"/>
                <a:ea typeface="宋体" pitchFamily="2" charset="-122"/>
              </a:rPr>
              <a:t>	 </a:t>
            </a:r>
          </a:p>
          <a:p>
            <a:pPr fontAlgn="base">
              <a:lnSpc>
                <a:spcPts val="3300"/>
              </a:lnSpc>
              <a:spcBef>
                <a:spcPct val="0"/>
              </a:spcBef>
              <a:spcAft>
                <a:spcPct val="0"/>
              </a:spcAft>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 </a:t>
            </a:r>
            <a:endParaRPr kumimoji="0" lang="en-US" altLang="zh-CN" sz="240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035219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en-US" altLang="zh-CN" sz="3600" dirty="0"/>
              <a:t>API</a:t>
            </a:r>
            <a:r>
              <a:rPr lang="zh-CN" altLang="en-US" sz="3600" dirty="0"/>
              <a:t>的基本用法</a:t>
            </a:r>
            <a:endParaRPr lang="en-US" altLang="zh-CN" sz="360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594489" y="1542703"/>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zh-CN" altLang="en-US" sz="2400" dirty="0">
                <a:latin typeface="Verdana" pitchFamily="34" charset="0"/>
                <a:ea typeface="宋体" pitchFamily="2" charset="-122"/>
              </a:rPr>
              <a:t>运行效果</a:t>
            </a:r>
            <a:endParaRPr lang="zh-CN" altLang="en-US" sz="2400" dirty="0"/>
          </a:p>
        </p:txBody>
      </p:sp>
      <p:pic>
        <p:nvPicPr>
          <p:cNvPr id="2" name="图片 1">
            <a:extLst>
              <a:ext uri="{FF2B5EF4-FFF2-40B4-BE49-F238E27FC236}">
                <a16:creationId xmlns:a16="http://schemas.microsoft.com/office/drawing/2014/main" id="{0A1F57EC-90E7-41A4-AC1A-C30F96F8FB94}"/>
              </a:ext>
            </a:extLst>
          </p:cNvPr>
          <p:cNvPicPr>
            <a:picLocks noChangeAspect="1"/>
          </p:cNvPicPr>
          <p:nvPr/>
        </p:nvPicPr>
        <p:blipFill>
          <a:blip r:embed="rId2"/>
          <a:stretch>
            <a:fillRect/>
          </a:stretch>
        </p:blipFill>
        <p:spPr>
          <a:xfrm>
            <a:off x="457199" y="2434878"/>
            <a:ext cx="7410450" cy="3876675"/>
          </a:xfrm>
          <a:prstGeom prst="rect">
            <a:avLst/>
          </a:prstGeom>
        </p:spPr>
      </p:pic>
    </p:spTree>
    <p:extLst>
      <p:ext uri="{BB962C8B-B14F-4D97-AF65-F5344CB8AC3E}">
        <p14:creationId xmlns:p14="http://schemas.microsoft.com/office/powerpoint/2010/main" val="3522246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159745"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247811" name="Rectangle 3">
            <a:extLst>
              <a:ext uri="{FF2B5EF4-FFF2-40B4-BE49-F238E27FC236}">
                <a16:creationId xmlns:a16="http://schemas.microsoft.com/office/drawing/2014/main" id="{F5E1A31D-6FA6-4262-B3DD-73A47AB8C7A2}"/>
              </a:ext>
            </a:extLst>
          </p:cNvPr>
          <p:cNvSpPr>
            <a:spLocks noGrp="1" noChangeArrowheads="1"/>
          </p:cNvSpPr>
          <p:nvPr>
            <p:ph type="body" idx="1"/>
          </p:nvPr>
        </p:nvSpPr>
        <p:spPr bwMode="auto">
          <a:xfrm>
            <a:off x="537369" y="1794065"/>
            <a:ext cx="8062912" cy="38420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b="0" dirty="0"/>
              <a:t>编写</a:t>
            </a:r>
            <a:r>
              <a:rPr lang="en-US" altLang="zh-CN" sz="3200" b="0" dirty="0"/>
              <a:t>HTML</a:t>
            </a:r>
            <a:r>
              <a:rPr lang="zh-CN" altLang="en-US" sz="3200" b="0" dirty="0"/>
              <a:t>文件</a:t>
            </a:r>
            <a:endParaRPr lang="en-US" altLang="zh-CN" sz="3200" b="0" dirty="0"/>
          </a:p>
          <a:p>
            <a:pPr eaLnBrk="1" hangingPunct="1"/>
            <a:r>
              <a:rPr lang="zh-CN" altLang="en-US" sz="3200" b="0" dirty="0"/>
              <a:t>添加</a:t>
            </a:r>
            <a:r>
              <a:rPr lang="en-US" altLang="zh-CN" sz="3200" b="0" dirty="0" err="1"/>
              <a:t>WebSockets</a:t>
            </a:r>
            <a:r>
              <a:rPr lang="zh-CN" altLang="en-US" sz="3200" b="0" dirty="0"/>
              <a:t>代码</a:t>
            </a:r>
            <a:endParaRPr lang="en-US" altLang="zh-CN" sz="3200" b="0" dirty="0"/>
          </a:p>
          <a:p>
            <a:pPr eaLnBrk="1" hangingPunct="1"/>
            <a:r>
              <a:rPr lang="zh-CN" altLang="en-US" sz="3200" b="0" dirty="0"/>
              <a:t>添加</a:t>
            </a:r>
            <a:r>
              <a:rPr lang="en-US" altLang="zh-CN" sz="3200" b="0" dirty="0"/>
              <a:t>Geolocation</a:t>
            </a:r>
            <a:r>
              <a:rPr lang="zh-CN" altLang="en-US" sz="3200" b="0" dirty="0"/>
              <a:t>代码</a:t>
            </a:r>
            <a:endParaRPr lang="en-US" altLang="zh-CN" sz="3200" b="0" dirty="0"/>
          </a:p>
          <a:p>
            <a:pPr eaLnBrk="1" hangingPunct="1"/>
            <a:r>
              <a:rPr lang="zh-CN" altLang="en-US" sz="3200" b="0" dirty="0"/>
              <a:t>合并所有内容</a:t>
            </a:r>
            <a:endParaRPr lang="en-US" altLang="zh-CN" sz="3200" b="0" dirty="0"/>
          </a:p>
          <a:p>
            <a:pPr eaLnBrk="1" hangingPunct="1"/>
            <a:r>
              <a:rPr lang="zh-CN" altLang="en-US" sz="3200" b="0" dirty="0"/>
              <a:t>最终代码</a:t>
            </a:r>
            <a:endParaRPr lang="en-US" altLang="zh-CN" sz="3200" b="0" dirty="0"/>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663436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78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78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4" name="矩形: 圆角 3">
            <a:extLst>
              <a:ext uri="{FF2B5EF4-FFF2-40B4-BE49-F238E27FC236}">
                <a16:creationId xmlns:a16="http://schemas.microsoft.com/office/drawing/2014/main" id="{5D8B7B2C-4290-437B-B2EA-61A14D3E7186}"/>
              </a:ext>
            </a:extLst>
          </p:cNvPr>
          <p:cNvSpPr/>
          <p:nvPr/>
        </p:nvSpPr>
        <p:spPr bwMode="auto">
          <a:xfrm>
            <a:off x="854918" y="2370617"/>
            <a:ext cx="7588401" cy="2836383"/>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ts val="3300"/>
              </a:lnSpc>
              <a:spcBef>
                <a:spcPct val="0"/>
              </a:spcBef>
              <a:spcAft>
                <a:spcPct val="0"/>
              </a:spcAft>
              <a:buClrTx/>
              <a:buSzTx/>
              <a:buFontTx/>
              <a:buNone/>
              <a:tabLst/>
            </a:pPr>
            <a:r>
              <a:rPr lang="en-US" altLang="zh-CN" sz="2400" dirty="0">
                <a:latin typeface="Verdana" pitchFamily="34" charset="0"/>
                <a:ea typeface="宋体" pitchFamily="2" charset="-122"/>
              </a:rPr>
              <a:t>     </a:t>
            </a:r>
            <a:r>
              <a:rPr lang="zh-CN" altLang="en-US" sz="2400" b="1" dirty="0">
                <a:latin typeface="Verdana" pitchFamily="34" charset="0"/>
                <a:ea typeface="宋体" pitchFamily="2" charset="-122"/>
              </a:rPr>
              <a:t>轮询</a:t>
            </a:r>
            <a:r>
              <a:rPr lang="zh-CN" altLang="en-US" sz="2400" dirty="0">
                <a:latin typeface="Verdana" pitchFamily="34" charset="0"/>
                <a:ea typeface="宋体" pitchFamily="2" charset="-122"/>
              </a:rPr>
              <a:t>，原理简单易懂，就是客户端通过一定的时间间隔以频繁请求的方式向服务器发送请求，来保持客户端和服务器端的数据同步。问题很明显，当客户端以固定频率向服务器端发送请求时，服务器端的数据可能并没有更新，带来很多无谓请求，浪费带宽，效率低下。</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1149674"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solidFill>
                  <a:srgbClr val="C00000"/>
                </a:solidFill>
                <a:latin typeface="Verdana" pitchFamily="34" charset="0"/>
                <a:ea typeface="宋体" pitchFamily="2" charset="-122"/>
              </a:rPr>
              <a:t>轮询</a:t>
            </a:r>
            <a:endParaRPr lang="zh-CN" altLang="en-US" sz="2400" b="1" dirty="0">
              <a:solidFill>
                <a:srgbClr val="C00000"/>
              </a:solidFill>
            </a:endParaRPr>
          </a:p>
        </p:txBody>
      </p:sp>
    </p:spTree>
    <p:extLst>
      <p:ext uri="{BB962C8B-B14F-4D97-AF65-F5344CB8AC3E}">
        <p14:creationId xmlns:p14="http://schemas.microsoft.com/office/powerpoint/2010/main" val="4288327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33468" y="1643063"/>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a:t>
            </a:r>
            <a:endParaRPr lang="zh-CN" altLang="en-US" sz="2400" dirty="0"/>
          </a:p>
        </p:txBody>
      </p:sp>
      <p:pic>
        <p:nvPicPr>
          <p:cNvPr id="4" name="图片 3">
            <a:extLst>
              <a:ext uri="{FF2B5EF4-FFF2-40B4-BE49-F238E27FC236}">
                <a16:creationId xmlns:a16="http://schemas.microsoft.com/office/drawing/2014/main" id="{B83D8CD5-E2BB-48CD-8A06-F8A1809C342B}"/>
              </a:ext>
            </a:extLst>
          </p:cNvPr>
          <p:cNvPicPr>
            <a:picLocks noChangeAspect="1"/>
          </p:cNvPicPr>
          <p:nvPr/>
        </p:nvPicPr>
        <p:blipFill>
          <a:blip r:embed="rId2"/>
          <a:stretch>
            <a:fillRect/>
          </a:stretch>
        </p:blipFill>
        <p:spPr>
          <a:xfrm>
            <a:off x="0" y="2215284"/>
            <a:ext cx="9144000" cy="4286622"/>
          </a:xfrm>
          <a:prstGeom prst="rect">
            <a:avLst/>
          </a:prstGeom>
        </p:spPr>
      </p:pic>
    </p:spTree>
    <p:extLst>
      <p:ext uri="{BB962C8B-B14F-4D97-AF65-F5344CB8AC3E}">
        <p14:creationId xmlns:p14="http://schemas.microsoft.com/office/powerpoint/2010/main" val="3503447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33468" y="1567562"/>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完整代码（续）</a:t>
            </a:r>
            <a:endParaRPr lang="zh-CN" altLang="en-US" sz="2400" dirty="0"/>
          </a:p>
        </p:txBody>
      </p:sp>
      <p:pic>
        <p:nvPicPr>
          <p:cNvPr id="5" name="图片 4">
            <a:extLst>
              <a:ext uri="{FF2B5EF4-FFF2-40B4-BE49-F238E27FC236}">
                <a16:creationId xmlns:a16="http://schemas.microsoft.com/office/drawing/2014/main" id="{ED1E12C2-7E36-423D-852F-7F7F56CD723D}"/>
              </a:ext>
            </a:extLst>
          </p:cNvPr>
          <p:cNvPicPr>
            <a:picLocks noChangeAspect="1"/>
          </p:cNvPicPr>
          <p:nvPr/>
        </p:nvPicPr>
        <p:blipFill>
          <a:blip r:embed="rId2"/>
          <a:stretch>
            <a:fillRect/>
          </a:stretch>
        </p:blipFill>
        <p:spPr>
          <a:xfrm>
            <a:off x="0" y="2005079"/>
            <a:ext cx="9144000" cy="4595746"/>
          </a:xfrm>
          <a:prstGeom prst="rect">
            <a:avLst/>
          </a:prstGeom>
        </p:spPr>
      </p:pic>
    </p:spTree>
    <p:extLst>
      <p:ext uri="{BB962C8B-B14F-4D97-AF65-F5344CB8AC3E}">
        <p14:creationId xmlns:p14="http://schemas.microsoft.com/office/powerpoint/2010/main" val="863512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30293" y="1532800"/>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完整代码（续）</a:t>
            </a:r>
            <a:endParaRPr lang="zh-CN" altLang="en-US" sz="2400" dirty="0"/>
          </a:p>
        </p:txBody>
      </p:sp>
      <p:pic>
        <p:nvPicPr>
          <p:cNvPr id="2" name="图片 1">
            <a:extLst>
              <a:ext uri="{FF2B5EF4-FFF2-40B4-BE49-F238E27FC236}">
                <a16:creationId xmlns:a16="http://schemas.microsoft.com/office/drawing/2014/main" id="{F245A678-CAA2-474F-A5AD-67E489EEFC13}"/>
              </a:ext>
            </a:extLst>
          </p:cNvPr>
          <p:cNvPicPr>
            <a:picLocks noChangeAspect="1"/>
          </p:cNvPicPr>
          <p:nvPr/>
        </p:nvPicPr>
        <p:blipFill>
          <a:blip r:embed="rId2"/>
          <a:stretch>
            <a:fillRect/>
          </a:stretch>
        </p:blipFill>
        <p:spPr>
          <a:xfrm>
            <a:off x="0" y="1942957"/>
            <a:ext cx="9144000" cy="4670205"/>
          </a:xfrm>
          <a:prstGeom prst="rect">
            <a:avLst/>
          </a:prstGeom>
        </p:spPr>
      </p:pic>
    </p:spTree>
    <p:extLst>
      <p:ext uri="{BB962C8B-B14F-4D97-AF65-F5344CB8AC3E}">
        <p14:creationId xmlns:p14="http://schemas.microsoft.com/office/powerpoint/2010/main" val="2444991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69102" y="1410196"/>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完整代码（续）</a:t>
            </a:r>
            <a:endParaRPr lang="zh-CN" altLang="en-US" sz="2400" dirty="0"/>
          </a:p>
        </p:txBody>
      </p:sp>
      <p:pic>
        <p:nvPicPr>
          <p:cNvPr id="4" name="图片 3">
            <a:extLst>
              <a:ext uri="{FF2B5EF4-FFF2-40B4-BE49-F238E27FC236}">
                <a16:creationId xmlns:a16="http://schemas.microsoft.com/office/drawing/2014/main" id="{8E0951F5-F866-4EDA-930B-E11D3FDD907B}"/>
              </a:ext>
            </a:extLst>
          </p:cNvPr>
          <p:cNvPicPr>
            <a:picLocks noChangeAspect="1"/>
          </p:cNvPicPr>
          <p:nvPr/>
        </p:nvPicPr>
        <p:blipFill>
          <a:blip r:embed="rId2"/>
          <a:stretch>
            <a:fillRect/>
          </a:stretch>
        </p:blipFill>
        <p:spPr>
          <a:xfrm>
            <a:off x="-3175" y="1847373"/>
            <a:ext cx="9144000" cy="4753452"/>
          </a:xfrm>
          <a:prstGeom prst="rect">
            <a:avLst/>
          </a:prstGeom>
        </p:spPr>
      </p:pic>
    </p:spTree>
    <p:extLst>
      <p:ext uri="{BB962C8B-B14F-4D97-AF65-F5344CB8AC3E}">
        <p14:creationId xmlns:p14="http://schemas.microsoft.com/office/powerpoint/2010/main" val="3002294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69102" y="1468324"/>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完整代码（续）</a:t>
            </a:r>
            <a:endParaRPr lang="zh-CN" altLang="en-US" sz="2400" dirty="0"/>
          </a:p>
        </p:txBody>
      </p:sp>
      <p:pic>
        <p:nvPicPr>
          <p:cNvPr id="2" name="图片 1">
            <a:extLst>
              <a:ext uri="{FF2B5EF4-FFF2-40B4-BE49-F238E27FC236}">
                <a16:creationId xmlns:a16="http://schemas.microsoft.com/office/drawing/2014/main" id="{D15EAF1F-C0AF-4547-9A16-051C8BA98295}"/>
              </a:ext>
            </a:extLst>
          </p:cNvPr>
          <p:cNvPicPr>
            <a:picLocks noChangeAspect="1"/>
          </p:cNvPicPr>
          <p:nvPr/>
        </p:nvPicPr>
        <p:blipFill rotWithShape="1">
          <a:blip r:embed="rId2"/>
          <a:srcRect r="3691"/>
          <a:stretch/>
        </p:blipFill>
        <p:spPr>
          <a:xfrm>
            <a:off x="13770" y="1988191"/>
            <a:ext cx="9130230" cy="4549134"/>
          </a:xfrm>
          <a:prstGeom prst="rect">
            <a:avLst/>
          </a:prstGeom>
        </p:spPr>
      </p:pic>
    </p:spTree>
    <p:extLst>
      <p:ext uri="{BB962C8B-B14F-4D97-AF65-F5344CB8AC3E}">
        <p14:creationId xmlns:p14="http://schemas.microsoft.com/office/powerpoint/2010/main" val="3190294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69102" y="1468324"/>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完整代码（续）</a:t>
            </a:r>
            <a:endParaRPr lang="zh-CN" altLang="en-US" sz="2400" dirty="0"/>
          </a:p>
        </p:txBody>
      </p:sp>
      <p:pic>
        <p:nvPicPr>
          <p:cNvPr id="4" name="图片 3">
            <a:extLst>
              <a:ext uri="{FF2B5EF4-FFF2-40B4-BE49-F238E27FC236}">
                <a16:creationId xmlns:a16="http://schemas.microsoft.com/office/drawing/2014/main" id="{C6431B8D-94FD-4E99-B8AC-357C2224657D}"/>
              </a:ext>
            </a:extLst>
          </p:cNvPr>
          <p:cNvPicPr>
            <a:picLocks noChangeAspect="1"/>
          </p:cNvPicPr>
          <p:nvPr/>
        </p:nvPicPr>
        <p:blipFill>
          <a:blip r:embed="rId2"/>
          <a:stretch>
            <a:fillRect/>
          </a:stretch>
        </p:blipFill>
        <p:spPr>
          <a:xfrm>
            <a:off x="13770" y="1856184"/>
            <a:ext cx="9144000" cy="4744641"/>
          </a:xfrm>
          <a:prstGeom prst="rect">
            <a:avLst/>
          </a:prstGeom>
        </p:spPr>
      </p:pic>
    </p:spTree>
    <p:extLst>
      <p:ext uri="{BB962C8B-B14F-4D97-AF65-F5344CB8AC3E}">
        <p14:creationId xmlns:p14="http://schemas.microsoft.com/office/powerpoint/2010/main" val="2714457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93643" y="750888"/>
            <a:ext cx="8984255"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7.4 </a:t>
            </a:r>
            <a:r>
              <a:rPr lang="zh-CN" altLang="en-US" sz="4000" dirty="0"/>
              <a:t>创建</a:t>
            </a:r>
            <a:r>
              <a:rPr lang="en-US" altLang="zh-CN" sz="4000" dirty="0" err="1"/>
              <a:t>HTML5</a:t>
            </a:r>
            <a:r>
              <a:rPr lang="en-US" altLang="zh-CN" sz="4000" dirty="0"/>
              <a:t> </a:t>
            </a:r>
            <a:r>
              <a:rPr lang="en-US" altLang="zh-CN" sz="4000" dirty="0" err="1"/>
              <a:t>WebSockets</a:t>
            </a:r>
            <a:r>
              <a:rPr lang="zh-CN" altLang="en-US" sz="4000" dirty="0"/>
              <a:t>应用程序</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0DFC939B-A7E3-428D-9D6A-8972D073D23B}"/>
              </a:ext>
            </a:extLst>
          </p:cNvPr>
          <p:cNvSpPr txBox="1"/>
          <p:nvPr/>
        </p:nvSpPr>
        <p:spPr>
          <a:xfrm>
            <a:off x="669102" y="1643063"/>
            <a:ext cx="7948671" cy="476477"/>
          </a:xfrm>
          <a:prstGeom prst="rect">
            <a:avLst/>
          </a:prstGeom>
          <a:noFill/>
        </p:spPr>
        <p:txBody>
          <a:bodyPr wrap="square" rtlCol="0">
            <a:spAutoFit/>
          </a:bodyPr>
          <a:lstStyle/>
          <a:p>
            <a:pPr marL="342900" indent="-342900">
              <a:lnSpc>
                <a:spcPts val="3300"/>
              </a:lnSpc>
              <a:buClr>
                <a:srgbClr val="C00000"/>
              </a:buClr>
              <a:buFont typeface="Arial" panose="020B0604020202020204" pitchFamily="34" charset="0"/>
              <a:buChar char="•"/>
            </a:pPr>
            <a:r>
              <a:rPr lang="en-US" altLang="zh-CN" sz="2400" dirty="0" err="1">
                <a:latin typeface="Verdana" pitchFamily="34" charset="0"/>
                <a:ea typeface="宋体" pitchFamily="2" charset="-122"/>
              </a:rPr>
              <a:t>tracker.html</a:t>
            </a:r>
            <a:r>
              <a:rPr lang="zh-CN" altLang="en-US" sz="2400" dirty="0">
                <a:latin typeface="Verdana" pitchFamily="34" charset="0"/>
                <a:ea typeface="宋体" pitchFamily="2" charset="-122"/>
              </a:rPr>
              <a:t>完整代码（完）</a:t>
            </a:r>
            <a:endParaRPr lang="zh-CN" altLang="en-US" sz="2400" dirty="0"/>
          </a:p>
        </p:txBody>
      </p:sp>
      <p:pic>
        <p:nvPicPr>
          <p:cNvPr id="2" name="图片 1">
            <a:extLst>
              <a:ext uri="{FF2B5EF4-FFF2-40B4-BE49-F238E27FC236}">
                <a16:creationId xmlns:a16="http://schemas.microsoft.com/office/drawing/2014/main" id="{1CCA610A-220C-4F8C-B823-001CC39697B0}"/>
              </a:ext>
            </a:extLst>
          </p:cNvPr>
          <p:cNvPicPr>
            <a:picLocks noChangeAspect="1"/>
          </p:cNvPicPr>
          <p:nvPr/>
        </p:nvPicPr>
        <p:blipFill>
          <a:blip r:embed="rId2"/>
          <a:stretch>
            <a:fillRect/>
          </a:stretch>
        </p:blipFill>
        <p:spPr>
          <a:xfrm>
            <a:off x="0" y="2223570"/>
            <a:ext cx="9144000" cy="2410859"/>
          </a:xfrm>
          <a:prstGeom prst="rect">
            <a:avLst/>
          </a:prstGeom>
        </p:spPr>
      </p:pic>
      <p:pic>
        <p:nvPicPr>
          <p:cNvPr id="5" name="图片 4">
            <a:extLst>
              <a:ext uri="{FF2B5EF4-FFF2-40B4-BE49-F238E27FC236}">
                <a16:creationId xmlns:a16="http://schemas.microsoft.com/office/drawing/2014/main" id="{20E9053C-035B-4B92-93FC-1ACB7B40F705}"/>
              </a:ext>
            </a:extLst>
          </p:cNvPr>
          <p:cNvPicPr>
            <a:picLocks noChangeAspect="1"/>
          </p:cNvPicPr>
          <p:nvPr/>
        </p:nvPicPr>
        <p:blipFill>
          <a:blip r:embed="rId3"/>
          <a:stretch>
            <a:fillRect/>
          </a:stretch>
        </p:blipFill>
        <p:spPr>
          <a:xfrm>
            <a:off x="209319" y="4824740"/>
            <a:ext cx="4643819" cy="1552325"/>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53B11C11-4CCB-4AC6-BE25-88FFA4EB2DB3}"/>
              </a:ext>
            </a:extLst>
          </p:cNvPr>
          <p:cNvPicPr>
            <a:picLocks noChangeAspect="1"/>
          </p:cNvPicPr>
          <p:nvPr/>
        </p:nvPicPr>
        <p:blipFill>
          <a:blip r:embed="rId4"/>
          <a:stretch>
            <a:fillRect/>
          </a:stretch>
        </p:blipFill>
        <p:spPr>
          <a:xfrm>
            <a:off x="5013803" y="4824740"/>
            <a:ext cx="3986977" cy="152318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85798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7.5 </a:t>
            </a:r>
            <a:r>
              <a:rPr lang="zh-CN" altLang="en-US" sz="4000" dirty="0"/>
              <a:t>课后思考</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2" name="文本框 1">
            <a:extLst>
              <a:ext uri="{FF2B5EF4-FFF2-40B4-BE49-F238E27FC236}">
                <a16:creationId xmlns:a16="http://schemas.microsoft.com/office/drawing/2014/main" id="{8403DB10-E724-4EFC-BC3A-40DC04F16829}"/>
              </a:ext>
            </a:extLst>
          </p:cNvPr>
          <p:cNvSpPr txBox="1"/>
          <p:nvPr/>
        </p:nvSpPr>
        <p:spPr>
          <a:xfrm>
            <a:off x="958468" y="1850834"/>
            <a:ext cx="7568588"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p"/>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阐述</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a:t>
            </a:r>
            <a:r>
              <a:rPr lang="en-US" altLang="zh-CN" sz="2400" dirty="0">
                <a:latin typeface="Verdana" pitchFamily="34" charset="0"/>
                <a:ea typeface="宋体" pitchFamily="2" charset="-122"/>
              </a:rPr>
              <a:t> Socket</a:t>
            </a:r>
            <a:r>
              <a:rPr lang="zh-CN" altLang="en-US" sz="2400" dirty="0">
                <a:latin typeface="Verdana" pitchFamily="34" charset="0"/>
                <a:ea typeface="宋体" pitchFamily="2" charset="-122"/>
              </a:rPr>
              <a:t>、</a:t>
            </a:r>
            <a:r>
              <a:rPr lang="en-US" altLang="zh-CN" sz="2400" dirty="0">
                <a:latin typeface="Verdana" pitchFamily="34" charset="0"/>
                <a:ea typeface="宋体" pitchFamily="2" charset="-122"/>
              </a:rPr>
              <a:t>TCP</a:t>
            </a:r>
            <a:r>
              <a:rPr lang="zh-CN" altLang="en-US" sz="2400" dirty="0">
                <a:latin typeface="Verdana" pitchFamily="34" charset="0"/>
                <a:ea typeface="宋体" pitchFamily="2" charset="-122"/>
              </a:rPr>
              <a:t>、</a:t>
            </a:r>
            <a:r>
              <a:rPr lang="en-US" altLang="zh-CN" sz="2400" dirty="0">
                <a:latin typeface="Verdana" pitchFamily="34" charset="0"/>
                <a:ea typeface="宋体" pitchFamily="2" charset="-122"/>
              </a:rPr>
              <a:t>HTTP</a:t>
            </a:r>
            <a:r>
              <a:rPr lang="zh-CN" altLang="en-US" sz="2400" dirty="0">
                <a:latin typeface="Verdana" pitchFamily="34" charset="0"/>
                <a:ea typeface="宋体" pitchFamily="2" charset="-122"/>
              </a:rPr>
              <a:t>的异同点。</a:t>
            </a:r>
            <a:endParaRPr lang="zh-CN" altLang="en-US" sz="2400" dirty="0"/>
          </a:p>
        </p:txBody>
      </p:sp>
      <p:sp>
        <p:nvSpPr>
          <p:cNvPr id="6" name="文本框 5">
            <a:extLst>
              <a:ext uri="{FF2B5EF4-FFF2-40B4-BE49-F238E27FC236}">
                <a16:creationId xmlns:a16="http://schemas.microsoft.com/office/drawing/2014/main" id="{9CBE2FF9-CE7F-49DD-9B4F-F0DB8F787A50}"/>
              </a:ext>
            </a:extLst>
          </p:cNvPr>
          <p:cNvSpPr txBox="1"/>
          <p:nvPr/>
        </p:nvSpPr>
        <p:spPr>
          <a:xfrm>
            <a:off x="987210" y="2620178"/>
            <a:ext cx="7568588"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p"/>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列举</a:t>
            </a:r>
            <a:r>
              <a:rPr lang="en-US" altLang="zh-CN" sz="2400" dirty="0">
                <a:latin typeface="Verdana" pitchFamily="34" charset="0"/>
                <a:ea typeface="宋体" pitchFamily="2" charset="-122"/>
              </a:rPr>
              <a:t>WebSocket </a:t>
            </a:r>
            <a:r>
              <a:rPr lang="zh-CN" altLang="en-US" sz="2400" dirty="0">
                <a:latin typeface="Verdana" pitchFamily="34" charset="0"/>
                <a:ea typeface="宋体" pitchFamily="2" charset="-122"/>
              </a:rPr>
              <a:t>的使用场景。</a:t>
            </a:r>
            <a:endParaRPr lang="zh-CN" altLang="en-US" sz="2400" dirty="0"/>
          </a:p>
        </p:txBody>
      </p:sp>
      <p:sp>
        <p:nvSpPr>
          <p:cNvPr id="8" name="文本框 7">
            <a:extLst>
              <a:ext uri="{FF2B5EF4-FFF2-40B4-BE49-F238E27FC236}">
                <a16:creationId xmlns:a16="http://schemas.microsoft.com/office/drawing/2014/main" id="{33BF3428-8665-4713-B6B6-3454C16880B4}"/>
              </a:ext>
            </a:extLst>
          </p:cNvPr>
          <p:cNvSpPr txBox="1"/>
          <p:nvPr/>
        </p:nvSpPr>
        <p:spPr>
          <a:xfrm>
            <a:off x="987210" y="3433415"/>
            <a:ext cx="7568588"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p"/>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阐述</a:t>
            </a:r>
            <a:r>
              <a:rPr lang="en-US" altLang="zh-CN" sz="2400" dirty="0">
                <a:latin typeface="Verdana" pitchFamily="34" charset="0"/>
                <a:ea typeface="宋体" pitchFamily="2" charset="-122"/>
              </a:rPr>
              <a:t>WebSocket </a:t>
            </a:r>
            <a:r>
              <a:rPr lang="zh-CN" altLang="en-US" sz="2400" dirty="0">
                <a:latin typeface="Verdana" pitchFamily="34" charset="0"/>
                <a:ea typeface="宋体" pitchFamily="2" charset="-122"/>
              </a:rPr>
              <a:t>的优势。</a:t>
            </a:r>
            <a:endParaRPr lang="zh-CN" altLang="en-US" sz="2400" dirty="0"/>
          </a:p>
        </p:txBody>
      </p:sp>
    </p:spTree>
    <p:extLst>
      <p:ext uri="{BB962C8B-B14F-4D97-AF65-F5344CB8AC3E}">
        <p14:creationId xmlns:p14="http://schemas.microsoft.com/office/powerpoint/2010/main" val="272477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4000" dirty="0"/>
              <a:t>7.6 </a:t>
            </a:r>
            <a:r>
              <a:rPr lang="zh-CN" altLang="en-US" sz="4000" dirty="0"/>
              <a:t>小结</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5" name="矩形: 圆角 4">
            <a:extLst>
              <a:ext uri="{FF2B5EF4-FFF2-40B4-BE49-F238E27FC236}">
                <a16:creationId xmlns:a16="http://schemas.microsoft.com/office/drawing/2014/main" id="{7FDE966F-DE49-47B9-83B0-E862E8CF68AF}"/>
              </a:ext>
            </a:extLst>
          </p:cNvPr>
          <p:cNvSpPr/>
          <p:nvPr/>
        </p:nvSpPr>
        <p:spPr bwMode="auto">
          <a:xfrm>
            <a:off x="743773" y="1874858"/>
            <a:ext cx="7650104" cy="4129334"/>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457200" indent="-457200" fontAlgn="base">
              <a:lnSpc>
                <a:spcPts val="3300"/>
              </a:lnSpc>
              <a:spcBef>
                <a:spcPct val="0"/>
              </a:spcBef>
              <a:spcAft>
                <a:spcPct val="0"/>
              </a:spcAft>
              <a:buFont typeface="+mj-lt"/>
              <a:buAutoNum type="arabicPeriod"/>
            </a:pPr>
            <a:r>
              <a:rPr lang="zh-CN" altLang="en-US" sz="2400" dirty="0">
                <a:latin typeface="Verdana" pitchFamily="34" charset="0"/>
                <a:ea typeface="宋体" pitchFamily="2" charset="-122"/>
              </a:rPr>
              <a:t>了解</a:t>
            </a:r>
            <a:r>
              <a:rPr lang="en-US" altLang="zh-CN" sz="2400" dirty="0" err="1">
                <a:latin typeface="Verdana" pitchFamily="34" charset="0"/>
                <a:ea typeface="宋体" pitchFamily="2" charset="-122"/>
              </a:rPr>
              <a:t>HTML5</a:t>
            </a:r>
            <a:r>
              <a:rPr lang="en-US" altLang="zh-CN" sz="2400" dirty="0">
                <a:latin typeface="Verdana" pitchFamily="34" charset="0"/>
                <a:ea typeface="宋体" pitchFamily="2" charset="-122"/>
              </a:rPr>
              <a:t> WebSocket</a:t>
            </a:r>
            <a:r>
              <a:rPr lang="zh-CN" altLang="en-US" sz="2400" dirty="0">
                <a:latin typeface="Verdana" pitchFamily="34" charset="0"/>
                <a:ea typeface="宋体" pitchFamily="2" charset="-122"/>
              </a:rPr>
              <a:t>协议本身的特性，对比基于轮询的通信策略和</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通信技术；</a:t>
            </a:r>
            <a:endParaRPr lang="en-US" altLang="zh-CN" sz="2400" dirty="0">
              <a:latin typeface="Verdana" pitchFamily="34" charset="0"/>
              <a:ea typeface="宋体" pitchFamily="2" charset="-122"/>
            </a:endParaRPr>
          </a:p>
          <a:p>
            <a:pPr marL="457200" indent="-457200" fontAlgn="base">
              <a:lnSpc>
                <a:spcPts val="3300"/>
              </a:lnSpc>
              <a:spcBef>
                <a:spcPct val="0"/>
              </a:spcBef>
              <a:spcAft>
                <a:spcPct val="0"/>
              </a:spcAft>
              <a:buFont typeface="+mj-lt"/>
              <a:buAutoNum type="arabicPeriod"/>
            </a:pPr>
            <a:endParaRPr lang="en-US" altLang="zh-CN" sz="2400" dirty="0">
              <a:latin typeface="Verdana" pitchFamily="34" charset="0"/>
              <a:ea typeface="宋体" pitchFamily="2" charset="-122"/>
            </a:endParaRPr>
          </a:p>
          <a:p>
            <a:pPr marL="457200" indent="-457200" fontAlgn="base">
              <a:lnSpc>
                <a:spcPts val="3300"/>
              </a:lnSpc>
              <a:spcBef>
                <a:spcPct val="0"/>
              </a:spcBef>
              <a:spcAft>
                <a:spcPct val="0"/>
              </a:spcAft>
              <a:buFont typeface="+mj-lt"/>
              <a:buAutoNum type="arabicPeriod"/>
            </a:pPr>
            <a:r>
              <a:rPr kumimoji="0" lang="zh-CN" altLang="en-US" sz="2400" i="0" u="none" strike="noStrike" cap="none" normalizeH="0" baseline="0" dirty="0">
                <a:ln>
                  <a:noFill/>
                </a:ln>
                <a:solidFill>
                  <a:schemeClr val="tx1"/>
                </a:solidFill>
                <a:effectLst/>
                <a:latin typeface="Verdana" pitchFamily="34" charset="0"/>
                <a:ea typeface="宋体" pitchFamily="2" charset="-122"/>
              </a:rPr>
              <a:t>搭建</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服务器演示</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的运行情况</a:t>
            </a:r>
            <a:endParaRPr lang="en-US" altLang="zh-CN" sz="2400" dirty="0">
              <a:latin typeface="Verdana" pitchFamily="34" charset="0"/>
              <a:ea typeface="宋体" pitchFamily="2" charset="-122"/>
            </a:endParaRPr>
          </a:p>
          <a:p>
            <a:pPr marL="457200" indent="-457200" fontAlgn="base">
              <a:lnSpc>
                <a:spcPts val="3300"/>
              </a:lnSpc>
              <a:spcBef>
                <a:spcPct val="0"/>
              </a:spcBef>
              <a:spcAft>
                <a:spcPct val="0"/>
              </a:spcAft>
              <a:buFont typeface="+mj-lt"/>
              <a:buAutoNum type="arabicPeriod"/>
            </a:pPr>
            <a:endParaRPr kumimoji="0" lang="en-US" altLang="zh-CN" sz="2400" i="0" u="none" strike="noStrike" cap="none" normalizeH="0" baseline="0" dirty="0">
              <a:ln>
                <a:noFill/>
              </a:ln>
              <a:solidFill>
                <a:schemeClr val="tx1"/>
              </a:solidFill>
              <a:effectLst/>
              <a:latin typeface="Verdana" pitchFamily="34" charset="0"/>
              <a:ea typeface="宋体" pitchFamily="2" charset="-122"/>
            </a:endParaRPr>
          </a:p>
          <a:p>
            <a:pPr marL="457200" indent="-457200" fontAlgn="base">
              <a:lnSpc>
                <a:spcPts val="3300"/>
              </a:lnSpc>
              <a:spcBef>
                <a:spcPct val="0"/>
              </a:spcBef>
              <a:spcAft>
                <a:spcPct val="0"/>
              </a:spcAft>
              <a:buFont typeface="+mj-lt"/>
              <a:buAutoNum type="arabicPeriod"/>
            </a:pPr>
            <a:r>
              <a:rPr lang="zh-CN" altLang="en-US" sz="2400" dirty="0">
                <a:latin typeface="Verdana" pitchFamily="34" charset="0"/>
                <a:ea typeface="宋体" pitchFamily="2" charset="-122"/>
              </a:rPr>
              <a:t>创建一个综合</a:t>
            </a:r>
            <a:r>
              <a:rPr lang="en-US" altLang="zh-CN" sz="2400" dirty="0">
                <a:latin typeface="Verdana" pitchFamily="34" charset="0"/>
                <a:ea typeface="宋体" pitchFamily="2" charset="-122"/>
              </a:rPr>
              <a:t>Geolocation</a:t>
            </a:r>
            <a:r>
              <a:rPr lang="zh-CN" altLang="en-US" sz="2400" dirty="0">
                <a:latin typeface="Verdana" pitchFamily="34" charset="0"/>
                <a:ea typeface="宋体" pitchFamily="2" charset="-122"/>
              </a:rPr>
              <a:t>和</a:t>
            </a:r>
            <a:r>
              <a:rPr lang="en-US" altLang="zh-CN" sz="2400" dirty="0">
                <a:latin typeface="Verdana" pitchFamily="34" charset="0"/>
                <a:ea typeface="宋体" pitchFamily="2" charset="-122"/>
              </a:rPr>
              <a:t>WebSocket</a:t>
            </a:r>
            <a:r>
              <a:rPr lang="zh-CN" altLang="en-US" sz="2400" dirty="0">
                <a:latin typeface="Verdana" pitchFamily="34" charset="0"/>
                <a:ea typeface="宋体" pitchFamily="2" charset="-122"/>
              </a:rPr>
              <a:t>的示例应用。</a:t>
            </a:r>
            <a:endParaRPr kumimoji="0" lang="en-US" altLang="zh-CN" sz="2400" i="0" u="none" strike="noStrike" cap="none" normalizeH="0" baseline="0" dirty="0">
              <a:ln>
                <a:noFill/>
              </a:ln>
              <a:solidFill>
                <a:schemeClr val="tx1"/>
              </a:solidFill>
              <a:effectLst/>
              <a:latin typeface="Verdana" pitchFamily="34" charset="0"/>
              <a:ea typeface="宋体" pitchFamily="2" charset="-122"/>
            </a:endParaRPr>
          </a:p>
        </p:txBody>
      </p:sp>
    </p:spTree>
    <p:extLst>
      <p:ext uri="{BB962C8B-B14F-4D97-AF65-F5344CB8AC3E}">
        <p14:creationId xmlns:p14="http://schemas.microsoft.com/office/powerpoint/2010/main" val="397764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4" name="矩形: 圆角 3">
            <a:extLst>
              <a:ext uri="{FF2B5EF4-FFF2-40B4-BE49-F238E27FC236}">
                <a16:creationId xmlns:a16="http://schemas.microsoft.com/office/drawing/2014/main" id="{5D8B7B2C-4290-437B-B2EA-61A14D3E7186}"/>
              </a:ext>
            </a:extLst>
          </p:cNvPr>
          <p:cNvSpPr/>
          <p:nvPr/>
        </p:nvSpPr>
        <p:spPr bwMode="auto">
          <a:xfrm>
            <a:off x="849237" y="3701718"/>
            <a:ext cx="7588401" cy="2087236"/>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ts val="3300"/>
              </a:lnSpc>
              <a:spcBef>
                <a:spcPct val="0"/>
              </a:spcBef>
              <a:spcAft>
                <a:spcPct val="0"/>
              </a:spcAft>
              <a:buClrTx/>
              <a:buSzTx/>
              <a:buFontTx/>
              <a:buNone/>
              <a:tabLst/>
            </a:pPr>
            <a:r>
              <a:rPr lang="zh-CN" altLang="en-US" sz="2400" b="1" dirty="0">
                <a:latin typeface="Verdana" pitchFamily="34" charset="0"/>
                <a:ea typeface="宋体" pitchFamily="2" charset="-122"/>
              </a:rPr>
              <a:t>     长轮询</a:t>
            </a:r>
            <a:r>
              <a:rPr lang="zh-CN" altLang="en-US" sz="2400" dirty="0">
                <a:latin typeface="Verdana" pitchFamily="34" charset="0"/>
                <a:ea typeface="宋体" pitchFamily="2" charset="-122"/>
              </a:rPr>
              <a:t>改进了上述的轮询技术，减少了无用的请求。它会为某些数据设定过期时间，当数据过期后才会向服务端发送请求；这种机制适合数据的改动不是特别频繁的情况。</a:t>
            </a:r>
            <a:r>
              <a:rPr lang="zh-CN" altLang="en-US" sz="2400" b="1" dirty="0">
                <a:latin typeface="Verdana" pitchFamily="34" charset="0"/>
                <a:ea typeface="宋体" pitchFamily="2" charset="-122"/>
              </a:rPr>
              <a:t>   </a:t>
            </a: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2254143" cy="461665"/>
          </a:xfrm>
          <a:prstGeom prst="rect">
            <a:avLst/>
          </a:prstGeom>
          <a:noFill/>
        </p:spPr>
        <p:txBody>
          <a:bodyPr wrap="none" rtlCol="0">
            <a:spAutoFit/>
          </a:bodyPr>
          <a:lstStyle/>
          <a:p>
            <a:pPr marL="342900" indent="-342900">
              <a:buFont typeface="Wingdings" panose="05000000000000000000" pitchFamily="2" charset="2"/>
              <a:buChar char="n"/>
            </a:pPr>
            <a:r>
              <a:rPr lang="en-US" altLang="zh-CN" sz="2400" b="1" dirty="0">
                <a:solidFill>
                  <a:srgbClr val="C00000"/>
                </a:solidFill>
                <a:latin typeface="Verdana" pitchFamily="34" charset="0"/>
                <a:ea typeface="宋体" pitchFamily="2" charset="-122"/>
              </a:rPr>
              <a:t>Comet</a:t>
            </a:r>
            <a:r>
              <a:rPr lang="zh-CN" altLang="en-US" sz="2400" b="1" dirty="0">
                <a:solidFill>
                  <a:srgbClr val="C00000"/>
                </a:solidFill>
                <a:latin typeface="Verdana" pitchFamily="34" charset="0"/>
                <a:ea typeface="宋体" pitchFamily="2" charset="-122"/>
              </a:rPr>
              <a:t>技术</a:t>
            </a:r>
            <a:endParaRPr lang="zh-CN" altLang="en-US" sz="2400" b="1" dirty="0">
              <a:solidFill>
                <a:srgbClr val="C00000"/>
              </a:solidFill>
            </a:endParaRPr>
          </a:p>
        </p:txBody>
      </p:sp>
      <p:sp>
        <p:nvSpPr>
          <p:cNvPr id="2" name="文本框 1">
            <a:extLst>
              <a:ext uri="{FF2B5EF4-FFF2-40B4-BE49-F238E27FC236}">
                <a16:creationId xmlns:a16="http://schemas.microsoft.com/office/drawing/2014/main" id="{9567F120-9CCB-43AC-B3E3-85BD75D4D81C}"/>
              </a:ext>
            </a:extLst>
          </p:cNvPr>
          <p:cNvSpPr txBox="1"/>
          <p:nvPr/>
        </p:nvSpPr>
        <p:spPr>
          <a:xfrm>
            <a:off x="1101687" y="2312342"/>
            <a:ext cx="6216766" cy="461665"/>
          </a:xfrm>
          <a:prstGeom prst="rect">
            <a:avLst/>
          </a:prstGeom>
          <a:noFill/>
        </p:spPr>
        <p:txBody>
          <a:bodyPr wrap="none" rtlCol="0">
            <a:spAutoFit/>
          </a:bodyPr>
          <a:lstStyle/>
          <a:p>
            <a:r>
              <a:rPr lang="en-US" altLang="zh-CN" sz="2400" b="1" dirty="0">
                <a:latin typeface="Verdana" pitchFamily="34" charset="0"/>
                <a:ea typeface="宋体" pitchFamily="2" charset="-122"/>
              </a:rPr>
              <a:t>Comet</a:t>
            </a:r>
            <a:r>
              <a:rPr lang="zh-CN" altLang="en-US" sz="2400" b="1" dirty="0">
                <a:latin typeface="Verdana" pitchFamily="34" charset="0"/>
                <a:ea typeface="宋体" pitchFamily="2" charset="-122"/>
              </a:rPr>
              <a:t>技术</a:t>
            </a:r>
            <a:r>
              <a:rPr lang="zh-CN" altLang="en-US" sz="2400" dirty="0">
                <a:latin typeface="Verdana" pitchFamily="34" charset="0"/>
                <a:ea typeface="宋体" pitchFamily="2" charset="-122"/>
              </a:rPr>
              <a:t>，又可以分为长轮询和流技术。</a:t>
            </a:r>
            <a:endParaRPr lang="en-US" altLang="zh-CN" sz="2400" dirty="0">
              <a:latin typeface="Verdana" pitchFamily="34" charset="0"/>
              <a:ea typeface="宋体" pitchFamily="2" charset="-122"/>
            </a:endParaRPr>
          </a:p>
        </p:txBody>
      </p:sp>
      <p:sp>
        <p:nvSpPr>
          <p:cNvPr id="8" name="文本框 7">
            <a:extLst>
              <a:ext uri="{FF2B5EF4-FFF2-40B4-BE49-F238E27FC236}">
                <a16:creationId xmlns:a16="http://schemas.microsoft.com/office/drawing/2014/main" id="{6BFAC58E-4033-4AE0-A4C3-0E31A46D4E3F}"/>
              </a:ext>
            </a:extLst>
          </p:cNvPr>
          <p:cNvSpPr txBox="1"/>
          <p:nvPr/>
        </p:nvSpPr>
        <p:spPr>
          <a:xfrm>
            <a:off x="1101687" y="3063361"/>
            <a:ext cx="1459054"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C00000"/>
                </a:solidFill>
                <a:latin typeface="Verdana" pitchFamily="34" charset="0"/>
                <a:ea typeface="宋体" pitchFamily="2" charset="-122"/>
              </a:rPr>
              <a:t>长轮询</a:t>
            </a:r>
            <a:endParaRPr lang="zh-CN" altLang="en-US" sz="2400" b="1" dirty="0">
              <a:solidFill>
                <a:srgbClr val="C00000"/>
              </a:solidFill>
            </a:endParaRPr>
          </a:p>
        </p:txBody>
      </p:sp>
    </p:spTree>
    <p:extLst>
      <p:ext uri="{BB962C8B-B14F-4D97-AF65-F5344CB8AC3E}">
        <p14:creationId xmlns:p14="http://schemas.microsoft.com/office/powerpoint/2010/main" val="361222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4" name="矩形: 圆角 3">
            <a:extLst>
              <a:ext uri="{FF2B5EF4-FFF2-40B4-BE49-F238E27FC236}">
                <a16:creationId xmlns:a16="http://schemas.microsoft.com/office/drawing/2014/main" id="{5D8B7B2C-4290-437B-B2EA-61A14D3E7186}"/>
              </a:ext>
            </a:extLst>
          </p:cNvPr>
          <p:cNvSpPr/>
          <p:nvPr/>
        </p:nvSpPr>
        <p:spPr bwMode="auto">
          <a:xfrm>
            <a:off x="849237" y="3086713"/>
            <a:ext cx="7588401" cy="2564940"/>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ts val="3300"/>
              </a:lnSpc>
              <a:spcBef>
                <a:spcPct val="0"/>
              </a:spcBef>
              <a:spcAft>
                <a:spcPct val="0"/>
              </a:spcAft>
              <a:buClrTx/>
              <a:buSzTx/>
              <a:buFontTx/>
              <a:buNone/>
              <a:tabLst/>
            </a:pPr>
            <a:r>
              <a:rPr lang="zh-CN" altLang="en-US" sz="2400" b="1" dirty="0">
                <a:latin typeface="Verdana" pitchFamily="34" charset="0"/>
                <a:ea typeface="宋体" pitchFamily="2" charset="-122"/>
              </a:rPr>
              <a:t>      流技术</a:t>
            </a:r>
            <a:r>
              <a:rPr lang="zh-CN" altLang="en-US" sz="2400" dirty="0">
                <a:latin typeface="Verdana" pitchFamily="34" charset="0"/>
                <a:ea typeface="宋体" pitchFamily="2" charset="-122"/>
              </a:rPr>
              <a:t>通常是指客户端使用一个隐藏的窗口与服务端建立一个</a:t>
            </a:r>
            <a:r>
              <a:rPr lang="en-US" altLang="zh-CN" sz="2400" dirty="0">
                <a:latin typeface="Verdana" pitchFamily="34" charset="0"/>
                <a:ea typeface="宋体" pitchFamily="2" charset="-122"/>
              </a:rPr>
              <a:t>HTTP</a:t>
            </a:r>
            <a:r>
              <a:rPr lang="zh-CN" altLang="en-US" sz="2400" dirty="0">
                <a:latin typeface="Verdana" pitchFamily="34" charset="0"/>
                <a:ea typeface="宋体" pitchFamily="2" charset="-122"/>
              </a:rPr>
              <a:t>长连接，服务端会不断更新连接状态以保持</a:t>
            </a:r>
            <a:r>
              <a:rPr lang="en-US" altLang="zh-CN" sz="2400" dirty="0">
                <a:latin typeface="Verdana" pitchFamily="34" charset="0"/>
                <a:ea typeface="宋体" pitchFamily="2" charset="-122"/>
              </a:rPr>
              <a:t>HTTP</a:t>
            </a:r>
            <a:r>
              <a:rPr lang="zh-CN" altLang="en-US" sz="2400" dirty="0">
                <a:latin typeface="Verdana" pitchFamily="34" charset="0"/>
                <a:ea typeface="宋体" pitchFamily="2" charset="-122"/>
              </a:rPr>
              <a:t>长连接存活；这样的话，服务端就可以通过长连接主动将数据发送给客户端；流技术在大并发环境下，可能会考验到服务端的性能。</a:t>
            </a:r>
            <a:endParaRPr lang="en-US" altLang="zh-CN" sz="2400" dirty="0">
              <a:latin typeface="Verdana" pitchFamily="34" charset="0"/>
              <a:ea typeface="宋体" pitchFamily="2" charset="-122"/>
            </a:endParaRPr>
          </a:p>
          <a:p>
            <a:pPr marL="0" marR="0" indent="0" algn="l" defTabSz="914400" rtl="0" eaLnBrk="1" fontAlgn="base" latinLnBrk="0" hangingPunct="1">
              <a:lnSpc>
                <a:spcPts val="33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Verdana" pitchFamily="34" charset="0"/>
              <a:ea typeface="宋体" pitchFamily="2" charset="-122"/>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2254143" cy="461665"/>
          </a:xfrm>
          <a:prstGeom prst="rect">
            <a:avLst/>
          </a:prstGeom>
          <a:noFill/>
        </p:spPr>
        <p:txBody>
          <a:bodyPr wrap="none" rtlCol="0">
            <a:spAutoFit/>
          </a:bodyPr>
          <a:lstStyle/>
          <a:p>
            <a:pPr marL="342900" indent="-342900">
              <a:buFont typeface="Wingdings" panose="05000000000000000000" pitchFamily="2" charset="2"/>
              <a:buChar char="n"/>
            </a:pPr>
            <a:r>
              <a:rPr lang="en-US" altLang="zh-CN" sz="2400" b="1" dirty="0">
                <a:solidFill>
                  <a:srgbClr val="C00000"/>
                </a:solidFill>
                <a:latin typeface="Verdana" pitchFamily="34" charset="0"/>
                <a:ea typeface="宋体" pitchFamily="2" charset="-122"/>
              </a:rPr>
              <a:t>Comet</a:t>
            </a:r>
            <a:r>
              <a:rPr lang="zh-CN" altLang="en-US" sz="2400" b="1" dirty="0">
                <a:solidFill>
                  <a:srgbClr val="C00000"/>
                </a:solidFill>
                <a:latin typeface="Verdana" pitchFamily="34" charset="0"/>
                <a:ea typeface="宋体" pitchFamily="2" charset="-122"/>
              </a:rPr>
              <a:t>技术</a:t>
            </a:r>
            <a:endParaRPr lang="zh-CN" altLang="en-US" sz="2400" b="1" dirty="0">
              <a:solidFill>
                <a:srgbClr val="C00000"/>
              </a:solidFill>
            </a:endParaRPr>
          </a:p>
        </p:txBody>
      </p:sp>
      <p:sp>
        <p:nvSpPr>
          <p:cNvPr id="8" name="文本框 7">
            <a:extLst>
              <a:ext uri="{FF2B5EF4-FFF2-40B4-BE49-F238E27FC236}">
                <a16:creationId xmlns:a16="http://schemas.microsoft.com/office/drawing/2014/main" id="{0DAA857C-75E5-4FDC-A62E-A3C947A85AB6}"/>
              </a:ext>
            </a:extLst>
          </p:cNvPr>
          <p:cNvSpPr txBox="1"/>
          <p:nvPr/>
        </p:nvSpPr>
        <p:spPr>
          <a:xfrm>
            <a:off x="1135674" y="2312342"/>
            <a:ext cx="1459054"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solidFill>
                  <a:srgbClr val="C00000"/>
                </a:solidFill>
                <a:latin typeface="Verdana" pitchFamily="34" charset="0"/>
                <a:ea typeface="宋体" pitchFamily="2" charset="-122"/>
              </a:rPr>
              <a:t>流技术</a:t>
            </a:r>
            <a:endParaRPr lang="zh-CN" altLang="en-US" sz="2400" b="1" dirty="0">
              <a:solidFill>
                <a:srgbClr val="C00000"/>
              </a:solidFill>
            </a:endParaRPr>
          </a:p>
        </p:txBody>
      </p:sp>
    </p:spTree>
    <p:extLst>
      <p:ext uri="{BB962C8B-B14F-4D97-AF65-F5344CB8AC3E}">
        <p14:creationId xmlns:p14="http://schemas.microsoft.com/office/powerpoint/2010/main" val="380479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grpSp>
        <p:nvGrpSpPr>
          <p:cNvPr id="21" name="组合 20">
            <a:extLst>
              <a:ext uri="{FF2B5EF4-FFF2-40B4-BE49-F238E27FC236}">
                <a16:creationId xmlns:a16="http://schemas.microsoft.com/office/drawing/2014/main" id="{F0276416-5EE5-41E4-A5FD-DAA05DCD0188}"/>
              </a:ext>
            </a:extLst>
          </p:cNvPr>
          <p:cNvGrpSpPr/>
          <p:nvPr/>
        </p:nvGrpSpPr>
        <p:grpSpPr>
          <a:xfrm>
            <a:off x="168511" y="1627527"/>
            <a:ext cx="2510891" cy="3950886"/>
            <a:chOff x="457199" y="2148289"/>
            <a:chExt cx="2510891" cy="3950886"/>
          </a:xfrm>
        </p:grpSpPr>
        <p:sp>
          <p:nvSpPr>
            <p:cNvPr id="2" name="矩形: 圆角 1">
              <a:extLst>
                <a:ext uri="{FF2B5EF4-FFF2-40B4-BE49-F238E27FC236}">
                  <a16:creationId xmlns:a16="http://schemas.microsoft.com/office/drawing/2014/main" id="{7E1DF9C1-6D3F-4782-BD57-3D0A3CA92EA3}"/>
                </a:ext>
              </a:extLst>
            </p:cNvPr>
            <p:cNvSpPr/>
            <p:nvPr/>
          </p:nvSpPr>
          <p:spPr bwMode="auto">
            <a:xfrm>
              <a:off x="457199" y="2148289"/>
              <a:ext cx="2510891" cy="3950886"/>
            </a:xfrm>
            <a:prstGeom prst="roundRect">
              <a:avLst/>
            </a:prstGeom>
            <a:solidFill>
              <a:schemeClr val="bg2"/>
            </a:solidFill>
            <a:ln w="9525" cap="flat" cmpd="sng" algn="ctr">
              <a:solidFill>
                <a:schemeClr val="bg2">
                  <a:lumMod val="9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sp>
          <p:nvSpPr>
            <p:cNvPr id="6" name="矩形: 圆角 5">
              <a:extLst>
                <a:ext uri="{FF2B5EF4-FFF2-40B4-BE49-F238E27FC236}">
                  <a16:creationId xmlns:a16="http://schemas.microsoft.com/office/drawing/2014/main" id="{FF868710-307A-4679-B6EE-BE23AD5011F9}"/>
                </a:ext>
              </a:extLst>
            </p:cNvPr>
            <p:cNvSpPr/>
            <p:nvPr/>
          </p:nvSpPr>
          <p:spPr bwMode="auto">
            <a:xfrm>
              <a:off x="632644" y="2319146"/>
              <a:ext cx="2160000" cy="914400"/>
            </a:xfrm>
            <a:prstGeom prst="roundRect">
              <a:avLst/>
            </a:prstGeom>
            <a:solidFill>
              <a:schemeClr val="accent1">
                <a:lumMod val="75000"/>
              </a:schemeClr>
            </a:solidFill>
            <a:ln w="9525" cap="flat" cmpd="sng" algn="ctr">
              <a:solidFill>
                <a:schemeClr val="accent1">
                  <a:lumMod val="7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Verdana" pitchFamily="34" charset="0"/>
                  <a:ea typeface="宋体" pitchFamily="2" charset="-122"/>
                </a:rPr>
                <a:t>你的</a:t>
              </a:r>
              <a:r>
                <a:rPr kumimoji="0" lang="en-US" altLang="zh-CN" sz="2400" b="0" i="0" u="none" strike="noStrike" cap="none" normalizeH="0" baseline="0" dirty="0">
                  <a:ln>
                    <a:noFill/>
                  </a:ln>
                  <a:solidFill>
                    <a:schemeClr val="bg1"/>
                  </a:solidFill>
                  <a:effectLst/>
                  <a:latin typeface="Verdana" pitchFamily="34" charset="0"/>
                  <a:ea typeface="宋体" pitchFamily="2" charset="-122"/>
                </a:rPr>
                <a:t>RIA</a:t>
              </a:r>
              <a:r>
                <a:rPr kumimoji="0" lang="zh-CN" altLang="en-US" sz="2400" b="0" i="0" u="none" strike="noStrike" cap="none" normalizeH="0" baseline="0" dirty="0">
                  <a:ln>
                    <a:noFill/>
                  </a:ln>
                  <a:solidFill>
                    <a:schemeClr val="bg1"/>
                  </a:solidFill>
                  <a:effectLst/>
                  <a:latin typeface="Verdana" pitchFamily="34" charset="0"/>
                  <a:ea typeface="宋体" pitchFamily="2" charset="-122"/>
                </a:rPr>
                <a:t>客户端应用</a:t>
              </a:r>
            </a:p>
          </p:txBody>
        </p:sp>
        <p:sp>
          <p:nvSpPr>
            <p:cNvPr id="9" name="矩形: 圆角 8">
              <a:extLst>
                <a:ext uri="{FF2B5EF4-FFF2-40B4-BE49-F238E27FC236}">
                  <a16:creationId xmlns:a16="http://schemas.microsoft.com/office/drawing/2014/main" id="{37F215AA-E6A9-49E3-A60B-87930C2FDE56}"/>
                </a:ext>
              </a:extLst>
            </p:cNvPr>
            <p:cNvSpPr/>
            <p:nvPr/>
          </p:nvSpPr>
          <p:spPr bwMode="auto">
            <a:xfrm>
              <a:off x="632644" y="3315436"/>
              <a:ext cx="2160000" cy="914400"/>
            </a:xfrm>
            <a:prstGeom prst="roundRect">
              <a:avLst/>
            </a:prstGeom>
            <a:solidFill>
              <a:schemeClr val="accent1">
                <a:lumMod val="75000"/>
              </a:schemeClr>
            </a:solidFill>
            <a:ln w="9525" cap="flat" cmpd="sng" algn="ctr">
              <a:solidFill>
                <a:schemeClr val="accent1">
                  <a:lumMod val="7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Verdana" pitchFamily="34" charset="0"/>
                  <a:ea typeface="宋体" pitchFamily="2" charset="-122"/>
                </a:rPr>
                <a:t>用于模拟双向连接的代码</a:t>
              </a:r>
            </a:p>
          </p:txBody>
        </p:sp>
        <p:sp>
          <p:nvSpPr>
            <p:cNvPr id="10" name="矩形: 圆角 9">
              <a:extLst>
                <a:ext uri="{FF2B5EF4-FFF2-40B4-BE49-F238E27FC236}">
                  <a16:creationId xmlns:a16="http://schemas.microsoft.com/office/drawing/2014/main" id="{00577CC7-AF30-4FC1-8B21-2D84A7F3BE1F}"/>
                </a:ext>
              </a:extLst>
            </p:cNvPr>
            <p:cNvSpPr/>
            <p:nvPr/>
          </p:nvSpPr>
          <p:spPr bwMode="auto">
            <a:xfrm>
              <a:off x="632644" y="4311726"/>
              <a:ext cx="2160000" cy="914400"/>
            </a:xfrm>
            <a:prstGeom prst="roundRect">
              <a:avLst/>
            </a:prstGeom>
            <a:solidFill>
              <a:schemeClr val="accent1">
                <a:lumMod val="75000"/>
              </a:schemeClr>
            </a:solidFill>
            <a:ln w="9525" cap="flat" cmpd="sng" algn="ctr">
              <a:solidFill>
                <a:schemeClr val="accent1">
                  <a:lumMod val="7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bg1"/>
                  </a:solidFill>
                  <a:effectLst/>
                  <a:latin typeface="Verdana" pitchFamily="34" charset="0"/>
                  <a:ea typeface="宋体" pitchFamily="2" charset="-122"/>
                </a:rPr>
                <a:t>Silverlight</a:t>
              </a:r>
              <a:r>
                <a:rPr kumimoji="0" lang="zh-CN" altLang="en-US" sz="2400" b="0" i="0" u="none" strike="noStrike" cap="none" normalizeH="0" baseline="0" dirty="0">
                  <a:ln>
                    <a:noFill/>
                  </a:ln>
                  <a:solidFill>
                    <a:schemeClr val="bg1"/>
                  </a:solidFill>
                  <a:effectLst/>
                  <a:latin typeface="Verdana" pitchFamily="34" charset="0"/>
                  <a:ea typeface="宋体" pitchFamily="2" charset="-122"/>
                </a:rPr>
                <a:t>或</a:t>
              </a:r>
              <a:r>
                <a:rPr lang="en-US" altLang="zh-CN" sz="2400" dirty="0">
                  <a:solidFill>
                    <a:schemeClr val="bg1"/>
                  </a:solidFill>
                  <a:latin typeface="Verdana" pitchFamily="34" charset="0"/>
                  <a:ea typeface="宋体" pitchFamily="2" charset="-122"/>
                </a:rPr>
                <a:t>F</a:t>
              </a:r>
              <a:r>
                <a:rPr kumimoji="0" lang="en-US" altLang="zh-CN" sz="2400" b="0" i="0" u="none" strike="noStrike" cap="none" normalizeH="0" baseline="0" dirty="0">
                  <a:ln>
                    <a:noFill/>
                  </a:ln>
                  <a:solidFill>
                    <a:schemeClr val="bg1"/>
                  </a:solidFill>
                  <a:effectLst/>
                  <a:latin typeface="Verdana" pitchFamily="34" charset="0"/>
                  <a:ea typeface="宋体" pitchFamily="2" charset="-122"/>
                </a:rPr>
                <a:t>lash</a:t>
              </a:r>
              <a:r>
                <a:rPr kumimoji="0" lang="zh-CN" altLang="en-US" sz="2400" b="0" i="0" u="none" strike="noStrike" cap="none" normalizeH="0" baseline="0" dirty="0">
                  <a:ln>
                    <a:noFill/>
                  </a:ln>
                  <a:solidFill>
                    <a:schemeClr val="bg1"/>
                  </a:solidFill>
                  <a:effectLst/>
                  <a:latin typeface="Verdana" pitchFamily="34" charset="0"/>
                  <a:ea typeface="宋体" pitchFamily="2" charset="-122"/>
                </a:rPr>
                <a:t>插件</a:t>
              </a:r>
            </a:p>
          </p:txBody>
        </p:sp>
        <p:sp>
          <p:nvSpPr>
            <p:cNvPr id="11" name="矩形: 圆角 10">
              <a:extLst>
                <a:ext uri="{FF2B5EF4-FFF2-40B4-BE49-F238E27FC236}">
                  <a16:creationId xmlns:a16="http://schemas.microsoft.com/office/drawing/2014/main" id="{452A9DA0-EDA9-4070-A231-83DA3F1493A6}"/>
                </a:ext>
              </a:extLst>
            </p:cNvPr>
            <p:cNvSpPr/>
            <p:nvPr/>
          </p:nvSpPr>
          <p:spPr bwMode="auto">
            <a:xfrm>
              <a:off x="632644" y="5308015"/>
              <a:ext cx="2160000" cy="593929"/>
            </a:xfrm>
            <a:prstGeom prst="roundRect">
              <a:avLst/>
            </a:prstGeom>
            <a:solidFill>
              <a:schemeClr val="accent1">
                <a:lumMod val="75000"/>
              </a:schemeClr>
            </a:solidFill>
            <a:ln w="9525" cap="flat" cmpd="sng" algn="ctr">
              <a:solidFill>
                <a:schemeClr val="accent1">
                  <a:lumMod val="75000"/>
                </a:schemeClr>
              </a:solidFill>
              <a:prstDash val="solid"/>
              <a:round/>
              <a:headEnd type="none" w="sm" len="sm"/>
              <a:tailEnd type="none" w="sm" len="sm"/>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1"/>
                  </a:solidFill>
                  <a:effectLst/>
                  <a:latin typeface="Verdana" pitchFamily="34" charset="0"/>
                  <a:ea typeface="宋体" pitchFamily="2" charset="-122"/>
                </a:rPr>
                <a:t>浏览器</a:t>
              </a:r>
            </a:p>
          </p:txBody>
        </p:sp>
      </p:grpSp>
      <p:pic>
        <p:nvPicPr>
          <p:cNvPr id="18" name="图片 17">
            <a:extLst>
              <a:ext uri="{FF2B5EF4-FFF2-40B4-BE49-F238E27FC236}">
                <a16:creationId xmlns:a16="http://schemas.microsoft.com/office/drawing/2014/main" id="{AD8D086F-B998-4E02-9313-2E46B109A0B2}"/>
              </a:ext>
            </a:extLst>
          </p:cNvPr>
          <p:cNvPicPr>
            <a:picLocks noChangeAspect="1"/>
          </p:cNvPicPr>
          <p:nvPr/>
        </p:nvPicPr>
        <p:blipFill>
          <a:blip r:embed="rId2"/>
          <a:stretch>
            <a:fillRect/>
          </a:stretch>
        </p:blipFill>
        <p:spPr>
          <a:xfrm>
            <a:off x="7903474" y="3803000"/>
            <a:ext cx="1038225" cy="990600"/>
          </a:xfrm>
          <a:prstGeom prst="rect">
            <a:avLst/>
          </a:prstGeom>
        </p:spPr>
      </p:pic>
      <p:sp>
        <p:nvSpPr>
          <p:cNvPr id="19" name="对话气泡: 圆角矩形 18">
            <a:extLst>
              <a:ext uri="{FF2B5EF4-FFF2-40B4-BE49-F238E27FC236}">
                <a16:creationId xmlns:a16="http://schemas.microsoft.com/office/drawing/2014/main" id="{DF85DE1B-DE25-4F9C-B947-2BD2E575854B}"/>
              </a:ext>
            </a:extLst>
          </p:cNvPr>
          <p:cNvSpPr/>
          <p:nvPr/>
        </p:nvSpPr>
        <p:spPr bwMode="auto">
          <a:xfrm>
            <a:off x="2353973" y="2036867"/>
            <a:ext cx="1477461" cy="498865"/>
          </a:xfrm>
          <a:prstGeom prst="wedgeRoundRectCallout">
            <a:avLst>
              <a:gd name="adj1" fmla="val -46931"/>
              <a:gd name="adj2" fmla="val 225921"/>
              <a:gd name="adj3" fmla="val 16667"/>
            </a:avLst>
          </a:prstGeom>
          <a:solidFill>
            <a:schemeClr val="bg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400" dirty="0">
                <a:latin typeface="Verdana" pitchFamily="34" charset="0"/>
                <a:ea typeface="宋体" pitchFamily="2" charset="-122"/>
              </a:rPr>
              <a:t>耗费</a:t>
            </a:r>
            <a:r>
              <a:rPr kumimoji="0" lang="zh-CN" altLang="en-US" sz="2400" b="0" i="0" u="none" strike="noStrike" cap="none" normalizeH="0" baseline="0" dirty="0">
                <a:ln>
                  <a:noFill/>
                </a:ln>
                <a:effectLst/>
                <a:latin typeface="Verdana" pitchFamily="34" charset="0"/>
                <a:ea typeface="宋体" pitchFamily="2" charset="-122"/>
              </a:rPr>
              <a:t>时间</a:t>
            </a:r>
          </a:p>
        </p:txBody>
      </p:sp>
      <p:sp>
        <p:nvSpPr>
          <p:cNvPr id="22" name="矩形: 圆角 21">
            <a:extLst>
              <a:ext uri="{FF2B5EF4-FFF2-40B4-BE49-F238E27FC236}">
                <a16:creationId xmlns:a16="http://schemas.microsoft.com/office/drawing/2014/main" id="{24C42523-960C-4E97-9E49-E38974958F32}"/>
              </a:ext>
            </a:extLst>
          </p:cNvPr>
          <p:cNvSpPr/>
          <p:nvPr/>
        </p:nvSpPr>
        <p:spPr bwMode="auto">
          <a:xfrm>
            <a:off x="3881980" y="1492669"/>
            <a:ext cx="2648722" cy="1348324"/>
          </a:xfrm>
          <a:prstGeom prst="round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昂贵的服务器资源被用于将</a:t>
            </a:r>
            <a:r>
              <a:rPr kumimoji="0" lang="en-US" altLang="zh-CN" sz="2400" b="0" i="0" u="none" strike="noStrike" cap="none" normalizeH="0" baseline="0" dirty="0">
                <a:ln>
                  <a:noFill/>
                </a:ln>
                <a:solidFill>
                  <a:schemeClr val="tx1"/>
                </a:solidFill>
                <a:effectLst/>
                <a:latin typeface="Verdana" pitchFamily="34" charset="0"/>
                <a:ea typeface="宋体" pitchFamily="2" charset="-122"/>
              </a:rPr>
              <a:t>LAN</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协议转换为</a:t>
            </a:r>
            <a:r>
              <a:rPr kumimoji="0" lang="en-US" altLang="zh-CN" sz="2400" b="0" i="0" u="none" strike="noStrike" cap="none" normalizeH="0" baseline="0" dirty="0">
                <a:ln>
                  <a:noFill/>
                </a:ln>
                <a:solidFill>
                  <a:schemeClr val="tx1"/>
                </a:solidFill>
                <a:effectLst/>
                <a:latin typeface="Verdana" pitchFamily="34" charset="0"/>
                <a:ea typeface="宋体" pitchFamily="2" charset="-122"/>
              </a:rPr>
              <a:t>HTTP</a:t>
            </a:r>
            <a:r>
              <a:rPr kumimoji="0" lang="zh-CN" altLang="en-US" sz="2400" b="0" i="0" u="none" strike="noStrike" cap="none" normalizeH="0" baseline="0" dirty="0">
                <a:ln>
                  <a:noFill/>
                </a:ln>
                <a:solidFill>
                  <a:schemeClr val="tx1"/>
                </a:solidFill>
                <a:effectLst/>
                <a:latin typeface="Verdana" pitchFamily="34" charset="0"/>
                <a:ea typeface="宋体" pitchFamily="2" charset="-122"/>
              </a:rPr>
              <a:t>。</a:t>
            </a:r>
          </a:p>
        </p:txBody>
      </p:sp>
      <p:sp>
        <p:nvSpPr>
          <p:cNvPr id="25" name="矩形: 圆角 24">
            <a:extLst>
              <a:ext uri="{FF2B5EF4-FFF2-40B4-BE49-F238E27FC236}">
                <a16:creationId xmlns:a16="http://schemas.microsoft.com/office/drawing/2014/main" id="{F7A62EE5-6CC8-4AEF-AFDE-97204D82ED83}"/>
              </a:ext>
            </a:extLst>
          </p:cNvPr>
          <p:cNvSpPr/>
          <p:nvPr/>
        </p:nvSpPr>
        <p:spPr bwMode="auto">
          <a:xfrm>
            <a:off x="6684537" y="2024220"/>
            <a:ext cx="2484000" cy="1639461"/>
          </a:xfrm>
          <a:prstGeom prst="roundRect">
            <a:avLst/>
          </a:prstGeom>
          <a:no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实际上无法控制客端</a:t>
            </a:r>
            <a:r>
              <a:rPr kumimoji="0" lang="en-US" altLang="zh-CN" sz="2400" b="0" i="0" u="none" strike="noStrike" cap="none" normalizeH="0" baseline="0" dirty="0">
                <a:ln>
                  <a:noFill/>
                </a:ln>
                <a:solidFill>
                  <a:schemeClr val="tx1"/>
                </a:solidFill>
                <a:effectLst/>
                <a:latin typeface="Verdana" pitchFamily="34" charset="0"/>
                <a:ea typeface="宋体" pitchFamily="2" charset="-122"/>
              </a:rPr>
              <a:t>—</a:t>
            </a:r>
            <a:r>
              <a:rPr kumimoji="0" lang="zh-CN" altLang="en-US" sz="2400" b="0" i="0" u="none" strike="noStrike" cap="none" normalizeH="0" baseline="0" dirty="0">
                <a:ln>
                  <a:noFill/>
                </a:ln>
                <a:solidFill>
                  <a:schemeClr val="tx1"/>
                </a:solidFill>
                <a:effectLst/>
                <a:latin typeface="Verdana" pitchFamily="34" charset="0"/>
                <a:ea typeface="宋体" pitchFamily="2" charset="-122"/>
              </a:rPr>
              <a:t>因为并没有真正连接到最终用户和数据源。</a:t>
            </a:r>
          </a:p>
        </p:txBody>
      </p:sp>
      <p:grpSp>
        <p:nvGrpSpPr>
          <p:cNvPr id="29" name="组合 28">
            <a:extLst>
              <a:ext uri="{FF2B5EF4-FFF2-40B4-BE49-F238E27FC236}">
                <a16:creationId xmlns:a16="http://schemas.microsoft.com/office/drawing/2014/main" id="{57B0DF69-BECF-4152-916D-4A869828805F}"/>
              </a:ext>
            </a:extLst>
          </p:cNvPr>
          <p:cNvGrpSpPr/>
          <p:nvPr/>
        </p:nvGrpSpPr>
        <p:grpSpPr>
          <a:xfrm>
            <a:off x="3756766" y="2875301"/>
            <a:ext cx="2968084" cy="2584870"/>
            <a:chOff x="3865847" y="3373374"/>
            <a:chExt cx="2968084" cy="2584870"/>
          </a:xfrm>
        </p:grpSpPr>
        <p:grpSp>
          <p:nvGrpSpPr>
            <p:cNvPr id="23" name="组合 22">
              <a:extLst>
                <a:ext uri="{FF2B5EF4-FFF2-40B4-BE49-F238E27FC236}">
                  <a16:creationId xmlns:a16="http://schemas.microsoft.com/office/drawing/2014/main" id="{6EC10AD3-5E38-473D-8C5D-D45741CA8929}"/>
                </a:ext>
              </a:extLst>
            </p:cNvPr>
            <p:cNvGrpSpPr/>
            <p:nvPr/>
          </p:nvGrpSpPr>
          <p:grpSpPr>
            <a:xfrm>
              <a:off x="3998578" y="3878935"/>
              <a:ext cx="989373" cy="2063738"/>
              <a:chOff x="3922327" y="4391560"/>
              <a:chExt cx="989373" cy="2063738"/>
            </a:xfrm>
          </p:grpSpPr>
          <p:pic>
            <p:nvPicPr>
              <p:cNvPr id="7" name="图片 6">
                <a:extLst>
                  <a:ext uri="{FF2B5EF4-FFF2-40B4-BE49-F238E27FC236}">
                    <a16:creationId xmlns:a16="http://schemas.microsoft.com/office/drawing/2014/main" id="{761B1A2E-F5AC-449F-A659-99EECB2AEC6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285" b="94040" l="8140" r="95349">
                            <a14:foregroundMark x1="69767" y1="10596" x2="69767" y2="10596"/>
                            <a14:foregroundMark x1="26744" y1="9272" x2="72093" y2="11258"/>
                            <a14:foregroundMark x1="13953" y1="12583" x2="39535" y2="7947"/>
                            <a14:foregroundMark x1="25581" y1="13907" x2="88372" y2="15232"/>
                            <a14:foregroundMark x1="88372" y1="15232" x2="95349" y2="17881"/>
                            <a14:foregroundMark x1="18605" y1="87417" x2="80233" y2="94040"/>
                            <a14:foregroundMark x1="80233" y1="94040" x2="81395" y2="93377"/>
                          </a14:backgroundRemoval>
                        </a14:imgEffect>
                      </a14:imgLayer>
                    </a14:imgProps>
                  </a:ext>
                </a:extLst>
              </a:blip>
              <a:srcRect b="6254"/>
              <a:stretch/>
            </p:blipFill>
            <p:spPr>
              <a:xfrm>
                <a:off x="3952353" y="4391560"/>
                <a:ext cx="819150" cy="1348324"/>
              </a:xfrm>
              <a:prstGeom prst="rect">
                <a:avLst/>
              </a:prstGeom>
            </p:spPr>
          </p:pic>
          <p:sp>
            <p:nvSpPr>
              <p:cNvPr id="8" name="文本框 7">
                <a:extLst>
                  <a:ext uri="{FF2B5EF4-FFF2-40B4-BE49-F238E27FC236}">
                    <a16:creationId xmlns:a16="http://schemas.microsoft.com/office/drawing/2014/main" id="{1C3DBD93-EBA8-4877-AA4B-6AF6C5E56403}"/>
                  </a:ext>
                </a:extLst>
              </p:cNvPr>
              <p:cNvSpPr txBox="1"/>
              <p:nvPr/>
            </p:nvSpPr>
            <p:spPr>
              <a:xfrm>
                <a:off x="3922327" y="5844105"/>
                <a:ext cx="989373" cy="611193"/>
              </a:xfrm>
              <a:prstGeom prst="rect">
                <a:avLst/>
              </a:prstGeom>
              <a:noFill/>
            </p:spPr>
            <p:txBody>
              <a:bodyPr wrap="none" rtlCol="0">
                <a:spAutoFit/>
              </a:bodyPr>
              <a:lstStyle/>
              <a:p>
                <a:pPr>
                  <a:lnSpc>
                    <a:spcPts val="2000"/>
                  </a:lnSpc>
                </a:pPr>
                <a:r>
                  <a:rPr lang="en-US" altLang="zh-CN" sz="2400" dirty="0"/>
                  <a:t>HTTP</a:t>
                </a:r>
              </a:p>
              <a:p>
                <a:pPr>
                  <a:lnSpc>
                    <a:spcPts val="2000"/>
                  </a:lnSpc>
                </a:pPr>
                <a:r>
                  <a:rPr lang="en-US" altLang="zh-CN" sz="2400" dirty="0"/>
                  <a:t>Sever</a:t>
                </a:r>
              </a:p>
            </p:txBody>
          </p:sp>
        </p:grpSp>
        <p:grpSp>
          <p:nvGrpSpPr>
            <p:cNvPr id="26" name="组合 25">
              <a:extLst>
                <a:ext uri="{FF2B5EF4-FFF2-40B4-BE49-F238E27FC236}">
                  <a16:creationId xmlns:a16="http://schemas.microsoft.com/office/drawing/2014/main" id="{1ED0CB3B-5A3E-47FE-BF26-6B6BEC9C3569}"/>
                </a:ext>
              </a:extLst>
            </p:cNvPr>
            <p:cNvGrpSpPr/>
            <p:nvPr/>
          </p:nvGrpSpPr>
          <p:grpSpPr>
            <a:xfrm>
              <a:off x="4850231" y="3451750"/>
              <a:ext cx="989373" cy="2037893"/>
              <a:chOff x="4850231" y="3451750"/>
              <a:chExt cx="989373" cy="2037893"/>
            </a:xfrm>
          </p:grpSpPr>
          <p:pic>
            <p:nvPicPr>
              <p:cNvPr id="14" name="图片 13">
                <a:extLst>
                  <a:ext uri="{FF2B5EF4-FFF2-40B4-BE49-F238E27FC236}">
                    <a16:creationId xmlns:a16="http://schemas.microsoft.com/office/drawing/2014/main" id="{7989564E-1A4B-4E19-94FC-DBB181EC8CC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285" b="94040" l="8140" r="95349">
                            <a14:foregroundMark x1="69767" y1="10596" x2="69767" y2="10596"/>
                            <a14:foregroundMark x1="26744" y1="9272" x2="72093" y2="11258"/>
                            <a14:foregroundMark x1="13953" y1="12583" x2="39535" y2="7947"/>
                            <a14:foregroundMark x1="25581" y1="13907" x2="88372" y2="15232"/>
                            <a14:foregroundMark x1="88372" y1="15232" x2="95349" y2="17881"/>
                            <a14:foregroundMark x1="18605" y1="87417" x2="80233" y2="94040"/>
                            <a14:foregroundMark x1="80233" y1="94040" x2="81395" y2="93377"/>
                          </a14:backgroundRemoval>
                        </a14:imgEffect>
                      </a14:imgLayer>
                    </a14:imgProps>
                  </a:ext>
                </a:extLst>
              </a:blip>
              <a:srcRect b="6254"/>
              <a:stretch/>
            </p:blipFill>
            <p:spPr>
              <a:xfrm>
                <a:off x="4886086" y="3451750"/>
                <a:ext cx="819150" cy="1348324"/>
              </a:xfrm>
              <a:prstGeom prst="rect">
                <a:avLst/>
              </a:prstGeom>
            </p:spPr>
          </p:pic>
          <p:sp>
            <p:nvSpPr>
              <p:cNvPr id="16" name="文本框 15">
                <a:extLst>
                  <a:ext uri="{FF2B5EF4-FFF2-40B4-BE49-F238E27FC236}">
                    <a16:creationId xmlns:a16="http://schemas.microsoft.com/office/drawing/2014/main" id="{995A9F62-40F3-43F8-8E14-F74049B9F3D2}"/>
                  </a:ext>
                </a:extLst>
              </p:cNvPr>
              <p:cNvSpPr txBox="1"/>
              <p:nvPr/>
            </p:nvSpPr>
            <p:spPr>
              <a:xfrm>
                <a:off x="4850231" y="4878450"/>
                <a:ext cx="989373" cy="611193"/>
              </a:xfrm>
              <a:prstGeom prst="rect">
                <a:avLst/>
              </a:prstGeom>
              <a:noFill/>
            </p:spPr>
            <p:txBody>
              <a:bodyPr wrap="none" rtlCol="0">
                <a:spAutoFit/>
              </a:bodyPr>
              <a:lstStyle/>
              <a:p>
                <a:pPr algn="ctr">
                  <a:lnSpc>
                    <a:spcPts val="2000"/>
                  </a:lnSpc>
                </a:pPr>
                <a:r>
                  <a:rPr lang="en-US" altLang="zh-CN" sz="2400" dirty="0"/>
                  <a:t>APP</a:t>
                </a:r>
              </a:p>
              <a:p>
                <a:pPr algn="ctr">
                  <a:lnSpc>
                    <a:spcPts val="2000"/>
                  </a:lnSpc>
                </a:pPr>
                <a:r>
                  <a:rPr lang="en-US" altLang="zh-CN" sz="2400" dirty="0"/>
                  <a:t>Sever</a:t>
                </a:r>
              </a:p>
            </p:txBody>
          </p:sp>
        </p:grpSp>
        <p:grpSp>
          <p:nvGrpSpPr>
            <p:cNvPr id="27" name="组合 26">
              <a:extLst>
                <a:ext uri="{FF2B5EF4-FFF2-40B4-BE49-F238E27FC236}">
                  <a16:creationId xmlns:a16="http://schemas.microsoft.com/office/drawing/2014/main" id="{EC6B3D6E-3FD8-4D57-8099-BA1A874B3A9B}"/>
                </a:ext>
              </a:extLst>
            </p:cNvPr>
            <p:cNvGrpSpPr/>
            <p:nvPr/>
          </p:nvGrpSpPr>
          <p:grpSpPr>
            <a:xfrm>
              <a:off x="5743568" y="3911809"/>
              <a:ext cx="1090363" cy="2046435"/>
              <a:chOff x="5828587" y="4298424"/>
              <a:chExt cx="1090363" cy="2046435"/>
            </a:xfrm>
          </p:grpSpPr>
          <p:pic>
            <p:nvPicPr>
              <p:cNvPr id="13" name="图片 12">
                <a:extLst>
                  <a:ext uri="{FF2B5EF4-FFF2-40B4-BE49-F238E27FC236}">
                    <a16:creationId xmlns:a16="http://schemas.microsoft.com/office/drawing/2014/main" id="{9E60BC13-5C0B-4BE8-8812-C7FEA48CE3D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285" b="94040" l="8140" r="95349">
                            <a14:foregroundMark x1="69767" y1="10596" x2="69767" y2="10596"/>
                            <a14:foregroundMark x1="26744" y1="9272" x2="72093" y2="11258"/>
                            <a14:foregroundMark x1="13953" y1="12583" x2="39535" y2="7947"/>
                            <a14:foregroundMark x1="25581" y1="13907" x2="88372" y2="15232"/>
                            <a14:foregroundMark x1="88372" y1="15232" x2="95349" y2="17881"/>
                            <a14:foregroundMark x1="18605" y1="87417" x2="80233" y2="94040"/>
                            <a14:foregroundMark x1="80233" y1="94040" x2="81395" y2="93377"/>
                          </a14:backgroundRemoval>
                        </a14:imgEffect>
                      </a14:imgLayer>
                    </a14:imgProps>
                  </a:ext>
                </a:extLst>
              </a:blip>
              <a:srcRect b="6254"/>
              <a:stretch/>
            </p:blipFill>
            <p:spPr>
              <a:xfrm>
                <a:off x="5920724" y="4298424"/>
                <a:ext cx="819150" cy="1348324"/>
              </a:xfrm>
              <a:prstGeom prst="rect">
                <a:avLst/>
              </a:prstGeom>
            </p:spPr>
          </p:pic>
          <p:sp>
            <p:nvSpPr>
              <p:cNvPr id="17" name="文本框 16">
                <a:extLst>
                  <a:ext uri="{FF2B5EF4-FFF2-40B4-BE49-F238E27FC236}">
                    <a16:creationId xmlns:a16="http://schemas.microsoft.com/office/drawing/2014/main" id="{5E057DA4-F33F-400A-9721-2D83A488D2BC}"/>
                  </a:ext>
                </a:extLst>
              </p:cNvPr>
              <p:cNvSpPr txBox="1"/>
              <p:nvPr/>
            </p:nvSpPr>
            <p:spPr>
              <a:xfrm>
                <a:off x="5828587" y="5733666"/>
                <a:ext cx="1090363" cy="611193"/>
              </a:xfrm>
              <a:prstGeom prst="rect">
                <a:avLst/>
              </a:prstGeom>
              <a:noFill/>
            </p:spPr>
            <p:txBody>
              <a:bodyPr wrap="none" rtlCol="0">
                <a:spAutoFit/>
              </a:bodyPr>
              <a:lstStyle/>
              <a:p>
                <a:pPr algn="ctr">
                  <a:lnSpc>
                    <a:spcPts val="2000"/>
                  </a:lnSpc>
                </a:pPr>
                <a:r>
                  <a:rPr lang="en-US" altLang="zh-CN" sz="2400" dirty="0" err="1"/>
                  <a:t>AMQP</a:t>
                </a:r>
                <a:endParaRPr lang="en-US" altLang="zh-CN" sz="2400" dirty="0"/>
              </a:p>
              <a:p>
                <a:pPr algn="ctr">
                  <a:lnSpc>
                    <a:spcPts val="2000"/>
                  </a:lnSpc>
                </a:pPr>
                <a:r>
                  <a:rPr lang="en-US" altLang="zh-CN" sz="2400" dirty="0"/>
                  <a:t>Sever</a:t>
                </a:r>
              </a:p>
            </p:txBody>
          </p:sp>
        </p:grpSp>
        <p:sp>
          <p:nvSpPr>
            <p:cNvPr id="28" name="矩形 27">
              <a:extLst>
                <a:ext uri="{FF2B5EF4-FFF2-40B4-BE49-F238E27FC236}">
                  <a16:creationId xmlns:a16="http://schemas.microsoft.com/office/drawing/2014/main" id="{F163019E-986E-4A2A-9400-12D874927B69}"/>
                </a:ext>
              </a:extLst>
            </p:cNvPr>
            <p:cNvSpPr/>
            <p:nvPr/>
          </p:nvSpPr>
          <p:spPr bwMode="auto">
            <a:xfrm>
              <a:off x="3865847" y="3373374"/>
              <a:ext cx="2968083" cy="2584870"/>
            </a:xfrm>
            <a:prstGeom prst="rect">
              <a:avLst/>
            </a:prstGeom>
            <a:noFill/>
            <a:ln w="19050" cap="flat" cmpd="sng" algn="ctr">
              <a:solidFill>
                <a:schemeClr val="bg1">
                  <a:lumMod val="50000"/>
                </a:schemeClr>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pitchFamily="2" charset="-122"/>
              </a:endParaRPr>
            </a:p>
          </p:txBody>
        </p:sp>
      </p:grpSp>
      <p:cxnSp>
        <p:nvCxnSpPr>
          <p:cNvPr id="31" name="直接箭头连接符 30">
            <a:extLst>
              <a:ext uri="{FF2B5EF4-FFF2-40B4-BE49-F238E27FC236}">
                <a16:creationId xmlns:a16="http://schemas.microsoft.com/office/drawing/2014/main" id="{8B9D6A00-D75E-4D21-91F4-BDFFF94E0BAF}"/>
              </a:ext>
            </a:extLst>
          </p:cNvPr>
          <p:cNvCxnSpPr/>
          <p:nvPr/>
        </p:nvCxnSpPr>
        <p:spPr bwMode="auto">
          <a:xfrm>
            <a:off x="2679401" y="4395725"/>
            <a:ext cx="1296000" cy="0"/>
          </a:xfrm>
          <a:prstGeom prst="straightConnector1">
            <a:avLst/>
          </a:prstGeom>
          <a:solidFill>
            <a:schemeClr val="accent1"/>
          </a:solidFill>
          <a:ln w="28575" cap="flat" cmpd="sng" algn="ctr">
            <a:solidFill>
              <a:schemeClr val="tx1"/>
            </a:solidFill>
            <a:prstDash val="solid"/>
            <a:round/>
            <a:headEnd type="none" w="sm" len="sm"/>
            <a:tailEnd type="triangle"/>
          </a:ln>
          <a:effectLst/>
        </p:spPr>
      </p:cxnSp>
      <p:cxnSp>
        <p:nvCxnSpPr>
          <p:cNvPr id="34" name="直接箭头连接符 33">
            <a:extLst>
              <a:ext uri="{FF2B5EF4-FFF2-40B4-BE49-F238E27FC236}">
                <a16:creationId xmlns:a16="http://schemas.microsoft.com/office/drawing/2014/main" id="{EB635077-49AA-4C48-A150-16BA628899D4}"/>
              </a:ext>
            </a:extLst>
          </p:cNvPr>
          <p:cNvCxnSpPr>
            <a:cxnSpLocks/>
          </p:cNvCxnSpPr>
          <p:nvPr/>
        </p:nvCxnSpPr>
        <p:spPr bwMode="auto">
          <a:xfrm flipH="1">
            <a:off x="2666546" y="4559142"/>
            <a:ext cx="1296000" cy="0"/>
          </a:xfrm>
          <a:prstGeom prst="straightConnector1">
            <a:avLst/>
          </a:prstGeom>
          <a:solidFill>
            <a:schemeClr val="accent1"/>
          </a:solidFill>
          <a:ln w="28575" cap="flat" cmpd="sng" algn="ctr">
            <a:solidFill>
              <a:schemeClr val="tx1"/>
            </a:solidFill>
            <a:prstDash val="solid"/>
            <a:round/>
            <a:headEnd type="none" w="sm" len="sm"/>
            <a:tailEnd type="triangle"/>
          </a:ln>
          <a:effectLst/>
        </p:spPr>
      </p:cxnSp>
      <p:cxnSp>
        <p:nvCxnSpPr>
          <p:cNvPr id="35" name="直接箭头连接符 34">
            <a:extLst>
              <a:ext uri="{FF2B5EF4-FFF2-40B4-BE49-F238E27FC236}">
                <a16:creationId xmlns:a16="http://schemas.microsoft.com/office/drawing/2014/main" id="{ED4693D3-7C20-4CB9-9FCD-0E46A668557B}"/>
              </a:ext>
            </a:extLst>
          </p:cNvPr>
          <p:cNvCxnSpPr/>
          <p:nvPr/>
        </p:nvCxnSpPr>
        <p:spPr bwMode="auto">
          <a:xfrm>
            <a:off x="6521176" y="4395725"/>
            <a:ext cx="1368000" cy="0"/>
          </a:xfrm>
          <a:prstGeom prst="straightConnector1">
            <a:avLst/>
          </a:prstGeom>
          <a:solidFill>
            <a:schemeClr val="accent1"/>
          </a:solidFill>
          <a:ln w="28575" cap="flat" cmpd="sng" algn="ctr">
            <a:solidFill>
              <a:schemeClr val="tx1"/>
            </a:solidFill>
            <a:prstDash val="solid"/>
            <a:round/>
            <a:headEnd type="none" w="sm" len="sm"/>
            <a:tailEnd type="triangle"/>
          </a:ln>
          <a:effectLst/>
        </p:spPr>
      </p:cxnSp>
      <p:cxnSp>
        <p:nvCxnSpPr>
          <p:cNvPr id="36" name="直接箭头连接符 35">
            <a:extLst>
              <a:ext uri="{FF2B5EF4-FFF2-40B4-BE49-F238E27FC236}">
                <a16:creationId xmlns:a16="http://schemas.microsoft.com/office/drawing/2014/main" id="{56D7FCF4-D766-4EB5-820B-A92816C25075}"/>
              </a:ext>
            </a:extLst>
          </p:cNvPr>
          <p:cNvCxnSpPr>
            <a:cxnSpLocks/>
          </p:cNvCxnSpPr>
          <p:nvPr/>
        </p:nvCxnSpPr>
        <p:spPr bwMode="auto">
          <a:xfrm flipH="1">
            <a:off x="6508321" y="4559142"/>
            <a:ext cx="1368000" cy="0"/>
          </a:xfrm>
          <a:prstGeom prst="straightConnector1">
            <a:avLst/>
          </a:prstGeom>
          <a:solidFill>
            <a:schemeClr val="accent1"/>
          </a:solidFill>
          <a:ln w="28575" cap="flat" cmpd="sng" algn="ctr">
            <a:solidFill>
              <a:schemeClr val="tx1"/>
            </a:solidFill>
            <a:prstDash val="solid"/>
            <a:round/>
            <a:headEnd type="none" w="sm" len="sm"/>
            <a:tailEnd type="triangle"/>
          </a:ln>
          <a:effectLst/>
        </p:spPr>
      </p:cxnSp>
      <p:grpSp>
        <p:nvGrpSpPr>
          <p:cNvPr id="21505" name="组合 21504">
            <a:extLst>
              <a:ext uri="{FF2B5EF4-FFF2-40B4-BE49-F238E27FC236}">
                <a16:creationId xmlns:a16="http://schemas.microsoft.com/office/drawing/2014/main" id="{9A26C51F-5F77-4113-819D-089E37A4EDBE}"/>
              </a:ext>
            </a:extLst>
          </p:cNvPr>
          <p:cNvGrpSpPr/>
          <p:nvPr/>
        </p:nvGrpSpPr>
        <p:grpSpPr>
          <a:xfrm>
            <a:off x="2756553" y="3847608"/>
            <a:ext cx="1152000" cy="756000"/>
            <a:chOff x="2755513" y="4239935"/>
            <a:chExt cx="1152000" cy="756000"/>
          </a:xfrm>
        </p:grpSpPr>
        <p:sp>
          <p:nvSpPr>
            <p:cNvPr id="20" name="思想气泡: 云 19">
              <a:extLst>
                <a:ext uri="{FF2B5EF4-FFF2-40B4-BE49-F238E27FC236}">
                  <a16:creationId xmlns:a16="http://schemas.microsoft.com/office/drawing/2014/main" id="{1C9C7DFD-5B54-4F37-B5DF-DEDC0B4D8AF0}"/>
                </a:ext>
              </a:extLst>
            </p:cNvPr>
            <p:cNvSpPr/>
            <p:nvPr/>
          </p:nvSpPr>
          <p:spPr bwMode="auto">
            <a:xfrm>
              <a:off x="2755513" y="4239935"/>
              <a:ext cx="1152000" cy="756000"/>
            </a:xfrm>
            <a:prstGeom prst="cloudCallout">
              <a:avLst>
                <a:gd name="adj1" fmla="val -16907"/>
                <a:gd name="adj2" fmla="val 48053"/>
              </a:avLst>
            </a:prstGeom>
            <a:solidFill>
              <a:schemeClr val="bg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21504" name="文本框 21503">
              <a:extLst>
                <a:ext uri="{FF2B5EF4-FFF2-40B4-BE49-F238E27FC236}">
                  <a16:creationId xmlns:a16="http://schemas.microsoft.com/office/drawing/2014/main" id="{4FD80DD6-0563-4FA4-B5FD-ADBB683BF942}"/>
                </a:ext>
              </a:extLst>
            </p:cNvPr>
            <p:cNvSpPr txBox="1"/>
            <p:nvPr/>
          </p:nvSpPr>
          <p:spPr>
            <a:xfrm>
              <a:off x="2788512" y="4380268"/>
              <a:ext cx="1107996" cy="461665"/>
            </a:xfrm>
            <a:prstGeom prst="rect">
              <a:avLst/>
            </a:prstGeom>
            <a:noFill/>
          </p:spPr>
          <p:txBody>
            <a:bodyPr wrap="none" rtlCol="0">
              <a:spAutoFit/>
            </a:bodyPr>
            <a:lstStyle/>
            <a:p>
              <a:r>
                <a:rPr lang="zh-CN" altLang="en-US" sz="2400" dirty="0"/>
                <a:t>因特网</a:t>
              </a:r>
            </a:p>
          </p:txBody>
        </p:sp>
      </p:grpSp>
      <p:sp>
        <p:nvSpPr>
          <p:cNvPr id="24" name="思想气泡: 云 23">
            <a:extLst>
              <a:ext uri="{FF2B5EF4-FFF2-40B4-BE49-F238E27FC236}">
                <a16:creationId xmlns:a16="http://schemas.microsoft.com/office/drawing/2014/main" id="{096D555F-238F-4A05-BCBF-466EDCC4933F}"/>
              </a:ext>
            </a:extLst>
          </p:cNvPr>
          <p:cNvSpPr/>
          <p:nvPr/>
        </p:nvSpPr>
        <p:spPr bwMode="auto">
          <a:xfrm>
            <a:off x="6562321" y="3902068"/>
            <a:ext cx="1224000" cy="756000"/>
          </a:xfrm>
          <a:prstGeom prst="cloudCallout">
            <a:avLst>
              <a:gd name="adj1" fmla="val -11757"/>
              <a:gd name="adj2" fmla="val 45427"/>
            </a:avLst>
          </a:prstGeom>
          <a:solidFill>
            <a:schemeClr val="bg1"/>
          </a:solidFill>
          <a:ln w="9525" cap="flat" cmpd="sng" algn="ctr">
            <a:solidFill>
              <a:schemeClr val="tx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LAN</a:t>
            </a:r>
            <a:endParaRPr kumimoji="0" lang="zh-CN" altLang="en-US" sz="2400" b="0" i="0" u="none" strike="noStrike" cap="none" normalizeH="0" baseline="0" dirty="0">
              <a:ln>
                <a:noFill/>
              </a:ln>
              <a:solidFill>
                <a:schemeClr val="tx1"/>
              </a:solidFill>
              <a:effectLst/>
              <a:latin typeface="Verdana" pitchFamily="34" charset="0"/>
              <a:ea typeface="宋体" pitchFamily="2" charset="-122"/>
            </a:endParaRPr>
          </a:p>
        </p:txBody>
      </p:sp>
      <p:sp>
        <p:nvSpPr>
          <p:cNvPr id="21507" name="文本框 21506">
            <a:extLst>
              <a:ext uri="{FF2B5EF4-FFF2-40B4-BE49-F238E27FC236}">
                <a16:creationId xmlns:a16="http://schemas.microsoft.com/office/drawing/2014/main" id="{8E29BD82-F024-4F3D-85C9-5CD1D168C0B6}"/>
              </a:ext>
            </a:extLst>
          </p:cNvPr>
          <p:cNvSpPr txBox="1"/>
          <p:nvPr/>
        </p:nvSpPr>
        <p:spPr>
          <a:xfrm>
            <a:off x="168511" y="5689330"/>
            <a:ext cx="3052919" cy="830997"/>
          </a:xfrm>
          <a:prstGeom prst="rect">
            <a:avLst/>
          </a:prstGeom>
          <a:noFill/>
        </p:spPr>
        <p:txBody>
          <a:bodyPr wrap="square" rtlCol="0">
            <a:spAutoFit/>
          </a:bodyPr>
          <a:lstStyle/>
          <a:p>
            <a:r>
              <a:rPr lang="zh-CN" altLang="en-US" sz="2400" dirty="0"/>
              <a:t>混乱、缓慢、易出错的</a:t>
            </a:r>
            <a:r>
              <a:rPr lang="en-US" altLang="zh-CN" sz="2400" dirty="0"/>
              <a:t>HTTP</a:t>
            </a:r>
            <a:r>
              <a:rPr lang="zh-CN" altLang="en-US" sz="2400" dirty="0"/>
              <a:t>长轮询等。</a:t>
            </a:r>
          </a:p>
        </p:txBody>
      </p:sp>
      <p:sp>
        <p:nvSpPr>
          <p:cNvPr id="21508" name="文本框 21507">
            <a:extLst>
              <a:ext uri="{FF2B5EF4-FFF2-40B4-BE49-F238E27FC236}">
                <a16:creationId xmlns:a16="http://schemas.microsoft.com/office/drawing/2014/main" id="{392B93D8-966B-4C94-8D94-0DFB0C41A8E0}"/>
              </a:ext>
            </a:extLst>
          </p:cNvPr>
          <p:cNvSpPr txBox="1"/>
          <p:nvPr/>
        </p:nvSpPr>
        <p:spPr>
          <a:xfrm>
            <a:off x="7332941" y="5012343"/>
            <a:ext cx="1415772" cy="461665"/>
          </a:xfrm>
          <a:prstGeom prst="rect">
            <a:avLst/>
          </a:prstGeom>
          <a:noFill/>
        </p:spPr>
        <p:txBody>
          <a:bodyPr wrap="none" rtlCol="0">
            <a:spAutoFit/>
          </a:bodyPr>
          <a:lstStyle/>
          <a:p>
            <a:r>
              <a:rPr lang="zh-CN" altLang="en-US" sz="2400" dirty="0"/>
              <a:t>消息代理</a:t>
            </a:r>
          </a:p>
        </p:txBody>
      </p:sp>
      <p:sp>
        <p:nvSpPr>
          <p:cNvPr id="21509" name="矩形: 圆角 21508">
            <a:extLst>
              <a:ext uri="{FF2B5EF4-FFF2-40B4-BE49-F238E27FC236}">
                <a16:creationId xmlns:a16="http://schemas.microsoft.com/office/drawing/2014/main" id="{599473F7-2F9C-4F2C-8F23-F880330BAC2C}"/>
              </a:ext>
            </a:extLst>
          </p:cNvPr>
          <p:cNvSpPr/>
          <p:nvPr/>
        </p:nvSpPr>
        <p:spPr bwMode="auto">
          <a:xfrm>
            <a:off x="7289143" y="4657941"/>
            <a:ext cx="1512000" cy="288000"/>
          </a:xfrm>
          <a:prstGeom prst="roundRect">
            <a:avLst/>
          </a:prstGeom>
          <a:solidFill>
            <a:schemeClr val="tx1"/>
          </a:solid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a:ln>
                  <a:noFill/>
                </a:ln>
                <a:solidFill>
                  <a:schemeClr val="bg1"/>
                </a:solidFill>
                <a:effectLst/>
                <a:latin typeface="Verdana" pitchFamily="34" charset="0"/>
                <a:ea typeface="宋体" pitchFamily="2" charset="-122"/>
              </a:rPr>
              <a:t>Datasource</a:t>
            </a:r>
            <a:endParaRPr kumimoji="0" lang="zh-CN" altLang="en-US" sz="1800" b="0" i="0" u="none" strike="noStrike" cap="none" normalizeH="0" baseline="0" dirty="0">
              <a:ln>
                <a:noFill/>
              </a:ln>
              <a:solidFill>
                <a:schemeClr val="bg1"/>
              </a:solidFill>
              <a:effectLst/>
              <a:latin typeface="Verdana" pitchFamily="34" charset="0"/>
              <a:ea typeface="宋体" pitchFamily="2" charset="-122"/>
            </a:endParaRPr>
          </a:p>
        </p:txBody>
      </p:sp>
      <p:sp>
        <p:nvSpPr>
          <p:cNvPr id="21512" name="文本框 21511">
            <a:extLst>
              <a:ext uri="{FF2B5EF4-FFF2-40B4-BE49-F238E27FC236}">
                <a16:creationId xmlns:a16="http://schemas.microsoft.com/office/drawing/2014/main" id="{24D82174-A9EB-47AE-AFCD-0FD43240B49F}"/>
              </a:ext>
            </a:extLst>
          </p:cNvPr>
          <p:cNvSpPr txBox="1"/>
          <p:nvPr/>
        </p:nvSpPr>
        <p:spPr>
          <a:xfrm>
            <a:off x="3398851" y="6206794"/>
            <a:ext cx="3934090" cy="400110"/>
          </a:xfrm>
          <a:prstGeom prst="rect">
            <a:avLst/>
          </a:prstGeom>
          <a:noFill/>
        </p:spPr>
        <p:txBody>
          <a:bodyPr wrap="none" rtlCol="0">
            <a:spAutoFit/>
          </a:bodyPr>
          <a:lstStyle/>
          <a:p>
            <a:r>
              <a:rPr lang="zh-CN" altLang="en-US" sz="2000" b="1" dirty="0"/>
              <a:t>图：实时</a:t>
            </a:r>
            <a:r>
              <a:rPr lang="en-US" altLang="zh-CN" sz="2000" b="1" dirty="0"/>
              <a:t>HTTP</a:t>
            </a:r>
            <a:r>
              <a:rPr lang="zh-CN" altLang="en-US" sz="2000" b="1" dirty="0"/>
              <a:t>应用程序的复杂性</a:t>
            </a:r>
          </a:p>
        </p:txBody>
      </p:sp>
    </p:spTree>
    <p:extLst>
      <p:ext uri="{BB962C8B-B14F-4D97-AF65-F5344CB8AC3E}">
        <p14:creationId xmlns:p14="http://schemas.microsoft.com/office/powerpoint/2010/main" val="376186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7FB75E-725B-4892-B041-B64820D14D27}"/>
              </a:ext>
            </a:extLst>
          </p:cNvPr>
          <p:cNvSpPr>
            <a:spLocks noGrp="1" noChangeArrowheads="1"/>
          </p:cNvSpPr>
          <p:nvPr>
            <p:ph type="title"/>
          </p:nvPr>
        </p:nvSpPr>
        <p:spPr bwMode="auto">
          <a:xfrm>
            <a:off x="457199" y="758825"/>
            <a:ext cx="8628611" cy="892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1500" indent="-571500" eaLnBrk="1" hangingPunct="1">
              <a:buClr>
                <a:srgbClr val="C00000"/>
              </a:buClr>
              <a:buFont typeface="Wingdings" panose="05000000000000000000" pitchFamily="2" charset="2"/>
              <a:buChar char="p"/>
            </a:pPr>
            <a:r>
              <a:rPr lang="zh-CN" altLang="en-US" sz="3600" dirty="0"/>
              <a:t>实时和</a:t>
            </a:r>
            <a:r>
              <a:rPr lang="en-US" altLang="zh-CN" sz="3600" dirty="0"/>
              <a:t>HTTP</a:t>
            </a:r>
          </a:p>
        </p:txBody>
      </p:sp>
      <p:sp>
        <p:nvSpPr>
          <p:cNvPr id="3" name="页脚占位符 2">
            <a:extLst>
              <a:ext uri="{FF2B5EF4-FFF2-40B4-BE49-F238E27FC236}">
                <a16:creationId xmlns:a16="http://schemas.microsoft.com/office/drawing/2014/main" id="{E91030B9-8C60-4A70-A891-C5A29FE13651}"/>
              </a:ext>
            </a:extLst>
          </p:cNvPr>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1" u="none" strike="noStrike" kern="1200" cap="none" spc="0" normalizeH="0" baseline="0" noProof="0">
                <a:ln>
                  <a:noFill/>
                </a:ln>
                <a:solidFill>
                  <a:srgbClr val="FFFFFF">
                    <a:lumMod val="50000"/>
                  </a:srgbClr>
                </a:solidFill>
                <a:effectLst/>
                <a:uLnTx/>
                <a:uFillTx/>
                <a:latin typeface="Calibri" panose="020F0502020204030204" pitchFamily="34" charset="0"/>
                <a:ea typeface="宋体" panose="02010600030101010101" pitchFamily="2" charset="-122"/>
                <a:cs typeface="+mn-cs"/>
              </a:rPr>
              <a:t>HTML5 Technology</a:t>
            </a:r>
          </a:p>
        </p:txBody>
      </p:sp>
      <p:sp>
        <p:nvSpPr>
          <p:cNvPr id="21510" name="灯片编号占位符 3">
            <a:extLst>
              <a:ext uri="{FF2B5EF4-FFF2-40B4-BE49-F238E27FC236}">
                <a16:creationId xmlns:a16="http://schemas.microsoft.com/office/drawing/2014/main" id="{9C28924B-CFD1-4AE0-8B5D-FE4A5FB933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753CDD-F186-45C6-B361-9B95CC2D8F56}"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898989"/>
              </a:solidFill>
              <a:effectLst/>
              <a:uLnTx/>
              <a:uFillTx/>
              <a:latin typeface="Verdana" panose="020B0604030504040204" pitchFamily="34" charset="0"/>
              <a:ea typeface="宋体" panose="02010600030101010101" pitchFamily="2" charset="-122"/>
              <a:cs typeface="+mn-cs"/>
            </a:endParaRPr>
          </a:p>
        </p:txBody>
      </p:sp>
      <p:sp>
        <p:nvSpPr>
          <p:cNvPr id="4" name="矩形: 圆角 3">
            <a:extLst>
              <a:ext uri="{FF2B5EF4-FFF2-40B4-BE49-F238E27FC236}">
                <a16:creationId xmlns:a16="http://schemas.microsoft.com/office/drawing/2014/main" id="{5D8B7B2C-4290-437B-B2EA-61A14D3E7186}"/>
              </a:ext>
            </a:extLst>
          </p:cNvPr>
          <p:cNvSpPr/>
          <p:nvPr/>
        </p:nvSpPr>
        <p:spPr bwMode="auto">
          <a:xfrm>
            <a:off x="854918" y="2370618"/>
            <a:ext cx="7588401" cy="2498838"/>
          </a:xfrm>
          <a:prstGeom prst="roundRect">
            <a:avLst/>
          </a:prstGeom>
          <a:noFill/>
          <a:ln w="952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ts val="3300"/>
              </a:lnSpc>
              <a:spcBef>
                <a:spcPct val="0"/>
              </a:spcBef>
              <a:spcAft>
                <a:spcPct val="0"/>
              </a:spcAft>
              <a:buClrTx/>
              <a:buSzTx/>
              <a:buFontTx/>
              <a:buNone/>
              <a:tabLst/>
            </a:pPr>
            <a:r>
              <a:rPr lang="en-US" altLang="zh-CN" sz="2400" dirty="0">
                <a:latin typeface="Verdana" pitchFamily="34" charset="0"/>
                <a:ea typeface="宋体" pitchFamily="2" charset="-122"/>
              </a:rPr>
              <a:t>     </a:t>
            </a:r>
            <a:r>
              <a:rPr lang="zh-CN" altLang="en-US" sz="2400" dirty="0">
                <a:latin typeface="Verdana" pitchFamily="34" charset="0"/>
                <a:ea typeface="宋体" pitchFamily="2" charset="-122"/>
              </a:rPr>
              <a:t>传统</a:t>
            </a:r>
            <a:r>
              <a:rPr lang="en-US" altLang="zh-CN" sz="2400" dirty="0">
                <a:latin typeface="Verdana" pitchFamily="34" charset="0"/>
                <a:ea typeface="宋体" pitchFamily="2" charset="-122"/>
              </a:rPr>
              <a:t>Web</a:t>
            </a:r>
            <a:r>
              <a:rPr lang="zh-CN" altLang="en-US" sz="2400" dirty="0">
                <a:latin typeface="Verdana" pitchFamily="34" charset="0"/>
                <a:ea typeface="宋体" pitchFamily="2" charset="-122"/>
              </a:rPr>
              <a:t>模式在处理高并发及实时性需求的时候，会遇到难以逾越的瓶颈，我们需要一种高效节能的双向通信机制来保证数据的实时传输。在此背景下，基于</a:t>
            </a:r>
            <a:r>
              <a:rPr lang="en-US" altLang="zh-CN" sz="2400" dirty="0" err="1">
                <a:latin typeface="Verdana" pitchFamily="34" charset="0"/>
                <a:ea typeface="宋体" pitchFamily="2" charset="-122"/>
              </a:rPr>
              <a:t>HTML5</a:t>
            </a:r>
            <a:r>
              <a:rPr lang="zh-CN" altLang="en-US" sz="2400" dirty="0">
                <a:latin typeface="Verdana" pitchFamily="34" charset="0"/>
                <a:ea typeface="宋体" pitchFamily="2" charset="-122"/>
              </a:rPr>
              <a:t>规范的、有</a:t>
            </a:r>
            <a:r>
              <a:rPr lang="en-US" altLang="zh-CN" sz="2400" dirty="0">
                <a:latin typeface="Verdana" pitchFamily="34" charset="0"/>
                <a:ea typeface="宋体" pitchFamily="2" charset="-122"/>
              </a:rPr>
              <a:t>Web TCP</a:t>
            </a:r>
            <a:r>
              <a:rPr lang="zh-CN" altLang="en-US" sz="2400" dirty="0">
                <a:latin typeface="Verdana" pitchFamily="34" charset="0"/>
                <a:ea typeface="宋体" pitchFamily="2" charset="-122"/>
              </a:rPr>
              <a:t>之称的</a:t>
            </a:r>
            <a:r>
              <a:rPr lang="en-US" altLang="zh-CN" sz="2400" dirty="0" err="1">
                <a:latin typeface="Verdana" pitchFamily="34" charset="0"/>
                <a:ea typeface="宋体" pitchFamily="2" charset="-122"/>
              </a:rPr>
              <a:t>WebSocke</a:t>
            </a:r>
            <a:r>
              <a:rPr lang="zh-CN" altLang="en-US" sz="2400" dirty="0">
                <a:latin typeface="Verdana" pitchFamily="34" charset="0"/>
                <a:ea typeface="宋体" pitchFamily="2" charset="-122"/>
              </a:rPr>
              <a:t>应运而生。</a:t>
            </a:r>
            <a:endParaRPr kumimoji="0" lang="zh-CN" altLang="en-US" sz="2400" i="0" u="none" strike="noStrike" cap="none" normalizeH="0" baseline="0" dirty="0">
              <a:ln>
                <a:noFill/>
              </a:ln>
              <a:solidFill>
                <a:schemeClr val="tx1"/>
              </a:solidFill>
              <a:effectLst/>
              <a:latin typeface="Verdana" pitchFamily="34" charset="0"/>
              <a:ea typeface="宋体" pitchFamily="2" charset="-122"/>
            </a:endParaRPr>
          </a:p>
        </p:txBody>
      </p:sp>
      <p:sp>
        <p:nvSpPr>
          <p:cNvPr id="5" name="文本框 4">
            <a:extLst>
              <a:ext uri="{FF2B5EF4-FFF2-40B4-BE49-F238E27FC236}">
                <a16:creationId xmlns:a16="http://schemas.microsoft.com/office/drawing/2014/main" id="{9B0E805C-8067-493F-B404-00E8B78966C3}"/>
              </a:ext>
            </a:extLst>
          </p:cNvPr>
          <p:cNvSpPr txBox="1"/>
          <p:nvPr/>
        </p:nvSpPr>
        <p:spPr>
          <a:xfrm>
            <a:off x="738130" y="1651000"/>
            <a:ext cx="1149674"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solidFill>
                  <a:srgbClr val="C00000"/>
                </a:solidFill>
                <a:latin typeface="Verdana" pitchFamily="34" charset="0"/>
                <a:ea typeface="宋体" pitchFamily="2" charset="-122"/>
              </a:rPr>
              <a:t>结论</a:t>
            </a:r>
            <a:endParaRPr lang="zh-CN" altLang="en-US" sz="2400" b="1" dirty="0">
              <a:solidFill>
                <a:srgbClr val="C00000"/>
              </a:solidFill>
            </a:endParaRPr>
          </a:p>
        </p:txBody>
      </p:sp>
    </p:spTree>
    <p:extLst>
      <p:ext uri="{BB962C8B-B14F-4D97-AF65-F5344CB8AC3E}">
        <p14:creationId xmlns:p14="http://schemas.microsoft.com/office/powerpoint/2010/main" val="2086407615"/>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自定义 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TotalTime>
  <Words>2095</Words>
  <Application>Microsoft Office PowerPoint</Application>
  <PresentationFormat>全屏显示(4:3)</PresentationFormat>
  <Paragraphs>378</Paragraphs>
  <Slides>58</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58</vt:i4>
      </vt:variant>
    </vt:vector>
  </HeadingPairs>
  <TitlesOfParts>
    <vt:vector size="65" baseType="lpstr">
      <vt:lpstr>等线</vt:lpstr>
      <vt:lpstr>Arial</vt:lpstr>
      <vt:lpstr>Calibri</vt:lpstr>
      <vt:lpstr>Times New Roman</vt:lpstr>
      <vt:lpstr>Verdana</vt:lpstr>
      <vt:lpstr>Wingdings</vt:lpstr>
      <vt:lpstr>Profile</vt:lpstr>
      <vt:lpstr>PowerPoint 演示文稿</vt:lpstr>
      <vt:lpstr>内容安排</vt:lpstr>
      <vt:lpstr>7.1 WebSockets概述</vt:lpstr>
      <vt:lpstr>实时和HTTP</vt:lpstr>
      <vt:lpstr>实时和HTTP</vt:lpstr>
      <vt:lpstr>实时和HTTP</vt:lpstr>
      <vt:lpstr>实时和HTTP</vt:lpstr>
      <vt:lpstr>实时和HTTP</vt:lpstr>
      <vt:lpstr>实时和HTTP</vt:lpstr>
      <vt:lpstr>解读WebSockets</vt:lpstr>
      <vt:lpstr>解读WebSockets</vt:lpstr>
      <vt:lpstr>解读WebSockets</vt:lpstr>
      <vt:lpstr>实时和HTTP</vt:lpstr>
      <vt:lpstr>实时和HTTP</vt:lpstr>
      <vt:lpstr>实时和HTTP</vt:lpstr>
      <vt:lpstr>实时和HTTP</vt:lpstr>
      <vt:lpstr>实时和HTTP</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7.2 编写简单的Echo WebSocket服务器</vt:lpstr>
      <vt:lpstr>7.3 使用HTML5 WebSockets API</vt:lpstr>
      <vt:lpstr>浏览器支持情况检测</vt:lpstr>
      <vt:lpstr>浏览器支持情况检测</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API的基本用法</vt:lpstr>
      <vt:lpstr>7.4 创建HTML5 WebSockets应用程序</vt:lpstr>
      <vt:lpstr>7.4 创建HTML5 WebSockets应用程序</vt:lpstr>
      <vt:lpstr>7.4 创建HTML5 WebSockets应用程序</vt:lpstr>
      <vt:lpstr>7.4 创建HTML5 WebSockets应用程序</vt:lpstr>
      <vt:lpstr>7.4 创建HTML5 WebSockets应用程序</vt:lpstr>
      <vt:lpstr>7.4 创建HTML5 WebSockets应用程序</vt:lpstr>
      <vt:lpstr>7.4 创建HTML5 WebSockets应用程序</vt:lpstr>
      <vt:lpstr>7.4 创建HTML5 WebSockets应用程序</vt:lpstr>
      <vt:lpstr>7.5 课后思考</vt:lpstr>
      <vt:lpstr>7.6 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etoilexmx@gmail.com</dc:creator>
  <cp:lastModifiedBy>lee neary</cp:lastModifiedBy>
  <cp:revision>87</cp:revision>
  <dcterms:created xsi:type="dcterms:W3CDTF">2017-10-12T03:31:01Z</dcterms:created>
  <dcterms:modified xsi:type="dcterms:W3CDTF">2019-10-30T08:01:27Z</dcterms:modified>
</cp:coreProperties>
</file>